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256" r:id="rId2"/>
    <p:sldId id="619" r:id="rId3"/>
    <p:sldId id="620" r:id="rId4"/>
    <p:sldId id="621" r:id="rId5"/>
    <p:sldId id="622" r:id="rId6"/>
    <p:sldId id="623" r:id="rId7"/>
    <p:sldId id="624" r:id="rId8"/>
    <p:sldId id="625" r:id="rId9"/>
    <p:sldId id="626" r:id="rId10"/>
    <p:sldId id="590" r:id="rId11"/>
    <p:sldId id="591" r:id="rId12"/>
    <p:sldId id="592" r:id="rId13"/>
    <p:sldId id="618" r:id="rId14"/>
    <p:sldId id="594" r:id="rId15"/>
    <p:sldId id="596" r:id="rId16"/>
    <p:sldId id="614" r:id="rId17"/>
    <p:sldId id="615" r:id="rId18"/>
    <p:sldId id="616" r:id="rId19"/>
    <p:sldId id="612" r:id="rId20"/>
    <p:sldId id="598" r:id="rId21"/>
    <p:sldId id="600" r:id="rId22"/>
    <p:sldId id="269" r:id="rId23"/>
    <p:sldId id="425" r:id="rId24"/>
    <p:sldId id="547" r:id="rId25"/>
    <p:sldId id="490" r:id="rId26"/>
    <p:sldId id="491" r:id="rId27"/>
    <p:sldId id="549" r:id="rId28"/>
    <p:sldId id="586" r:id="rId29"/>
    <p:sldId id="492" r:id="rId30"/>
    <p:sldId id="548" r:id="rId31"/>
    <p:sldId id="554" r:id="rId32"/>
    <p:sldId id="555" r:id="rId33"/>
    <p:sldId id="550" r:id="rId34"/>
    <p:sldId id="551" r:id="rId35"/>
    <p:sldId id="552" r:id="rId36"/>
    <p:sldId id="553" r:id="rId37"/>
    <p:sldId id="556" r:id="rId38"/>
    <p:sldId id="557" r:id="rId39"/>
    <p:sldId id="558" r:id="rId40"/>
    <p:sldId id="587" r:id="rId41"/>
    <p:sldId id="559" r:id="rId42"/>
    <p:sldId id="560" r:id="rId43"/>
    <p:sldId id="561" r:id="rId44"/>
    <p:sldId id="562" r:id="rId45"/>
    <p:sldId id="585" r:id="rId46"/>
    <p:sldId id="563" r:id="rId47"/>
    <p:sldId id="564" r:id="rId48"/>
    <p:sldId id="565" r:id="rId49"/>
    <p:sldId id="566" r:id="rId50"/>
    <p:sldId id="567" r:id="rId51"/>
    <p:sldId id="568" r:id="rId52"/>
    <p:sldId id="571" r:id="rId53"/>
    <p:sldId id="572" r:id="rId54"/>
    <p:sldId id="573" r:id="rId55"/>
    <p:sldId id="574" r:id="rId56"/>
    <p:sldId id="575" r:id="rId57"/>
    <p:sldId id="576" r:id="rId58"/>
    <p:sldId id="577" r:id="rId59"/>
    <p:sldId id="569" r:id="rId60"/>
    <p:sldId id="578" r:id="rId61"/>
    <p:sldId id="579" r:id="rId62"/>
    <p:sldId id="580" r:id="rId63"/>
    <p:sldId id="581" r:id="rId64"/>
    <p:sldId id="582" r:id="rId65"/>
    <p:sldId id="583" r:id="rId66"/>
    <p:sldId id="584" r:id="rId67"/>
    <p:sldId id="570" r:id="rId68"/>
    <p:sldId id="588" r:id="rId69"/>
    <p:sldId id="589" r:id="rId70"/>
    <p:sldId id="601" r:id="rId71"/>
    <p:sldId id="602" r:id="rId72"/>
    <p:sldId id="603" r:id="rId73"/>
    <p:sldId id="604" r:id="rId74"/>
    <p:sldId id="605" r:id="rId75"/>
    <p:sldId id="617" r:id="rId76"/>
    <p:sldId id="606" r:id="rId77"/>
    <p:sldId id="607" r:id="rId78"/>
    <p:sldId id="608" r:id="rId79"/>
    <p:sldId id="609" r:id="rId80"/>
    <p:sldId id="610" r:id="rId81"/>
    <p:sldId id="476"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3073" autoAdjust="0"/>
  </p:normalViewPr>
  <p:slideViewPr>
    <p:cSldViewPr>
      <p:cViewPr varScale="1">
        <p:scale>
          <a:sx n="118" d="100"/>
          <a:sy n="118" d="100"/>
        </p:scale>
        <p:origin x="180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240"/>
    </p:cViewPr>
  </p:sorterViewPr>
  <p:notesViewPr>
    <p:cSldViewPr>
      <p:cViewPr varScale="1">
        <p:scale>
          <a:sx n="53" d="100"/>
          <a:sy n="53" d="100"/>
        </p:scale>
        <p:origin x="284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11/15/21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11/15/21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83761-5EE8-6F47-8CAC-204B4BD5A227}"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extLst>
      <p:ext uri="{BB962C8B-B14F-4D97-AF65-F5344CB8AC3E}">
        <p14:creationId xmlns:p14="http://schemas.microsoft.com/office/powerpoint/2010/main" val="373675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17</a:t>
            </a:fld>
            <a:endParaRPr lang="en-US"/>
          </a:p>
        </p:txBody>
      </p:sp>
    </p:spTree>
    <p:extLst>
      <p:ext uri="{BB962C8B-B14F-4D97-AF65-F5344CB8AC3E}">
        <p14:creationId xmlns:p14="http://schemas.microsoft.com/office/powerpoint/2010/main" val="134000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a:p>
        </p:txBody>
      </p:sp>
    </p:spTree>
    <p:extLst>
      <p:ext uri="{BB962C8B-B14F-4D97-AF65-F5344CB8AC3E}">
        <p14:creationId xmlns:p14="http://schemas.microsoft.com/office/powerpoint/2010/main" val="332968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2AEA0-655F-4B6E-BBA6-0341F6750604}" type="datetime1">
              <a:rPr lang="en-US" smtClean="0"/>
              <a:t>11/15/21</a:t>
            </a:fld>
            <a:endParaRPr lang="en-US"/>
          </a:p>
        </p:txBody>
      </p:sp>
      <p:sp>
        <p:nvSpPr>
          <p:cNvPr id="5" name="Footer Placeholder 4"/>
          <p:cNvSpPr>
            <a:spLocks noGrp="1"/>
          </p:cNvSpPr>
          <p:nvPr>
            <p:ph type="ftr" sz="quarter" idx="11"/>
          </p:nvPr>
        </p:nvSpPr>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0C0A80-E864-430E-9C31-E367EDA7B849}"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ooter Placeholder 5">
            <a:extLst>
              <a:ext uri="{FF2B5EF4-FFF2-40B4-BE49-F238E27FC236}">
                <a16:creationId xmlns:a16="http://schemas.microsoft.com/office/drawing/2014/main" id="{2C54BC22-D1CA-254F-9905-C8CFEA8E0B06}"/>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C4FF21-5978-4785-A9AC-3D1F195689FF}"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ooter Placeholder 5">
            <a:extLst>
              <a:ext uri="{FF2B5EF4-FFF2-40B4-BE49-F238E27FC236}">
                <a16:creationId xmlns:a16="http://schemas.microsoft.com/office/drawing/2014/main" id="{3102CAD0-1A77-2E41-82BF-64EC90F527DF}"/>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65C9FE-74AF-4117-AC6F-F095C3DF2171}"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ooter Placeholder 5">
            <a:extLst>
              <a:ext uri="{FF2B5EF4-FFF2-40B4-BE49-F238E27FC236}">
                <a16:creationId xmlns:a16="http://schemas.microsoft.com/office/drawing/2014/main" id="{02F9222D-10EE-394A-A4E2-693AFFCA28D5}"/>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E6D995-8653-4CD6-BB51-C3173AC9DCA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ooter Placeholder 5">
            <a:extLst>
              <a:ext uri="{FF2B5EF4-FFF2-40B4-BE49-F238E27FC236}">
                <a16:creationId xmlns:a16="http://schemas.microsoft.com/office/drawing/2014/main" id="{01803EAF-63CF-964F-862E-EFA7A0B6CD0D}"/>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F13499-126B-4149-B286-AB5D89CD3B32}"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5">
            <a:extLst>
              <a:ext uri="{FF2B5EF4-FFF2-40B4-BE49-F238E27FC236}">
                <a16:creationId xmlns:a16="http://schemas.microsoft.com/office/drawing/2014/main" id="{7CFB5B9E-029C-974A-8094-DC9A4C633D07}"/>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6B1A55-A7F6-4D3A-8A57-B02B78EC62B1}" type="datetime1">
              <a:rPr lang="en-US" smtClean="0"/>
              <a:t>11/15/21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Footer Placeholder 5">
            <a:extLst>
              <a:ext uri="{FF2B5EF4-FFF2-40B4-BE49-F238E27FC236}">
                <a16:creationId xmlns:a16="http://schemas.microsoft.com/office/drawing/2014/main" id="{E1C3ECD7-DD7A-1F4E-8FA4-37D2CC6EFFAD}"/>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0969AD-A2B9-47B7-A78F-B3EC2B353E2B}" type="datetime1">
              <a:rPr lang="en-US" smtClean="0"/>
              <a:t>11/15/21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Footer Placeholder 5">
            <a:extLst>
              <a:ext uri="{FF2B5EF4-FFF2-40B4-BE49-F238E27FC236}">
                <a16:creationId xmlns:a16="http://schemas.microsoft.com/office/drawing/2014/main" id="{DD4C9359-766F-A141-AD78-C30C08BC639F}"/>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616C4-4778-43E1-8219-32F190E4E599}" type="datetime1">
              <a:rPr lang="en-US" smtClean="0"/>
              <a:t>11/15/21</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Footer Placeholder 5">
            <a:extLst>
              <a:ext uri="{FF2B5EF4-FFF2-40B4-BE49-F238E27FC236}">
                <a16:creationId xmlns:a16="http://schemas.microsoft.com/office/drawing/2014/main" id="{73E47679-5DB7-BD4E-873C-0EA48F585922}"/>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AFAD30-0035-4563-A93B-B912B74CD8D8}" type="datetime1">
              <a:rPr lang="en-US" smtClean="0"/>
              <a:t>11/15/21</a:t>
            </a:fld>
            <a:endParaRPr lang="en-US"/>
          </a:p>
        </p:txBody>
      </p:sp>
      <p:sp>
        <p:nvSpPr>
          <p:cNvPr id="6" name="Footer Placeholder 5"/>
          <p:cNvSpPr>
            <a:spLocks noGrp="1"/>
          </p:cNvSpPr>
          <p:nvPr>
            <p:ph type="ftr" sz="quarter" idx="11"/>
          </p:nvPr>
        </p:nvSpPr>
        <p:spPr/>
        <p:txBody>
          <a:bodyPr/>
          <a:lstStyle/>
          <a:p>
            <a:r>
              <a:rPr lang="en-US" dirty="0"/>
              <a:t>Surbhi Jha ACSE0302     OOTS USING JAVA         Unit 1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F623F-C707-482F-A68E-860A6B6BC025}"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5">
            <a:extLst>
              <a:ext uri="{FF2B5EF4-FFF2-40B4-BE49-F238E27FC236}">
                <a16:creationId xmlns:a16="http://schemas.microsoft.com/office/drawing/2014/main" id="{B733FA8B-700A-3F4B-A18E-90EE9BD0458C}"/>
              </a:ext>
            </a:extLst>
          </p:cNvPr>
          <p:cNvSpPr>
            <a:spLocks noGrp="1"/>
          </p:cNvSpPr>
          <p:nvPr>
            <p:ph type="ftr" sz="quarter" idx="11"/>
          </p:nvPr>
        </p:nvSpPr>
        <p:spPr>
          <a:xfrm>
            <a:off x="3124200" y="6356350"/>
            <a:ext cx="2895600" cy="365125"/>
          </a:xfrm>
        </p:spPr>
        <p:txBody>
          <a:bodyPr/>
          <a:lstStyle/>
          <a:p>
            <a:r>
              <a:rPr lang="en-US" dirty="0"/>
              <a:t>Surbhi Jha ACSE0302     OOTS USING JAVA         Unit 1 </a:t>
            </a: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FF482-A009-47DB-864A-753386830419}" type="datetime1">
              <a:rPr lang="en-US" smtClean="0"/>
              <a:t>11/15/21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Surbhi Jha  ACSE0302     OOTS USING JAVA         Unit 1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mjournals.com/index.php?journal=JoCTA&amp;page=issue&amp;op=current" TargetMode="External"/><Relationship Id="rId2" Type="http://schemas.openxmlformats.org/officeDocument/2006/relationships/hyperlink" Target="https://www.its.edu.in/RACE2016/RACE2014/finalpdfpapers/RACE1059.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ts.edu.in/RACE2016/RACE2014/finalpdfpapers/RACE1059.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r59xYe3Vyks&amp;list=PLS1QulWo1RIbfTjQvTdj8Y6yyq4R7g-Al" TargetMode="External"/><Relationship Id="rId2" Type="http://schemas.openxmlformats.org/officeDocument/2006/relationships/hyperlink" Target="unit%201.pptx"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pPr lvl="0"/>
            <a:r>
              <a:rPr lang="en-US" sz="2800" dirty="0">
                <a:solidFill>
                  <a:schemeClr val="tx1"/>
                </a:solidFill>
              </a:rPr>
              <a:t>Object Oriented Techniques using Java(ACSE0302)</a:t>
            </a:r>
          </a:p>
          <a:p>
            <a:endParaRPr lang="en-US" sz="2500" dirty="0">
              <a:solidFill>
                <a:schemeClr val="tx1"/>
              </a:solidFill>
            </a:endParaRPr>
          </a:p>
        </p:txBody>
      </p:sp>
      <p:sp>
        <p:nvSpPr>
          <p:cNvPr id="6" name="Subtitle 2"/>
          <p:cNvSpPr txBox="1">
            <a:spLocks/>
          </p:cNvSpPr>
          <p:nvPr/>
        </p:nvSpPr>
        <p:spPr>
          <a:xfrm>
            <a:off x="5786446" y="4786322"/>
            <a:ext cx="3048000" cy="139541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Surbhi Jha </a:t>
            </a:r>
          </a:p>
          <a:p>
            <a:pPr lvl="0" algn="ctr">
              <a:spcBef>
                <a:spcPct val="20000"/>
              </a:spcBef>
              <a:defRPr/>
            </a:pPr>
            <a:r>
              <a:rPr lang="en-US" sz="2400" dirty="0">
                <a:solidFill>
                  <a:schemeClr val="tx1"/>
                </a:solidFill>
              </a:rPr>
              <a:t>Assistant Professor</a:t>
            </a:r>
          </a:p>
          <a:p>
            <a:pPr lvl="0" algn="ctr">
              <a:spcBef>
                <a:spcPct val="20000"/>
              </a:spcBef>
              <a:defRPr/>
            </a:pPr>
            <a:r>
              <a:rPr lang="en-US" sz="2400" dirty="0">
                <a:solidFill>
                  <a:schemeClr val="tx1"/>
                </a:solidFill>
              </a:rPr>
              <a:t>CSE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a:off x="490304" y="6005512"/>
            <a:ext cx="638331"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977D3940-D809-4809-9A86-9AAE6A9D1C09}" type="datetime1">
              <a:rPr lang="en-US" smtClean="0"/>
              <a:t>11/15/21</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Unit : 1</a:t>
            </a: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a:ln>
                  <a:noFill/>
                </a:ln>
                <a:solidFill>
                  <a:schemeClr val="tx1"/>
                </a:solidFill>
                <a:effectLst/>
                <a:uLnTx/>
                <a:uFillTx/>
                <a:latin typeface="+mn-lt"/>
                <a:ea typeface="+mn-ea"/>
                <a:cs typeface="+mn-cs"/>
              </a:rPr>
              <a:t>Introduction</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B.tech 3rd Sem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80898" name="Picture 2" descr="NIET"/>
          <p:cNvPicPr>
            <a:picLocks noChangeAspect="1" noChangeArrowheads="1"/>
          </p:cNvPicPr>
          <p:nvPr/>
        </p:nvPicPr>
        <p:blipFill>
          <a:blip r:embed="rId4"/>
          <a:srcRect/>
          <a:stretch>
            <a:fillRect/>
          </a:stretch>
        </p:blipFill>
        <p:spPr bwMode="auto">
          <a:xfrm>
            <a:off x="0" y="0"/>
            <a:ext cx="1371600" cy="847725"/>
          </a:xfrm>
          <a:prstGeom prst="rect">
            <a:avLst/>
          </a:prstGeom>
          <a:noFill/>
        </p:spPr>
      </p:pic>
      <p:pic>
        <p:nvPicPr>
          <p:cNvPr id="17" name="Picture 16" descr="IMG-20150221-WA0013_001.jpg">
            <a:extLst>
              <a:ext uri="{FF2B5EF4-FFF2-40B4-BE49-F238E27FC236}">
                <a16:creationId xmlns:a16="http://schemas.microsoft.com/office/drawing/2014/main" id="{354E753B-C598-7F4B-A9DB-4CDBC98B0C5A}"/>
              </a:ext>
            </a:extLst>
          </p:cNvPr>
          <p:cNvPicPr>
            <a:picLocks noChangeAspect="1"/>
          </p:cNvPicPr>
          <p:nvPr/>
        </p:nvPicPr>
        <p:blipFill>
          <a:blip r:embed="rId5"/>
          <a:stretch>
            <a:fillRect/>
          </a:stretch>
        </p:blipFill>
        <p:spPr>
          <a:xfrm>
            <a:off x="5643570" y="2841618"/>
            <a:ext cx="3000396" cy="15160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2D7EF7-0048-40DA-8B6D-B0A6C618EC04}"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pic>
        <p:nvPicPr>
          <p:cNvPr id="7" name="Picture 6" descr="evaluation scheme.PNG"/>
          <p:cNvPicPr>
            <a:picLocks noChangeAspect="1"/>
          </p:cNvPicPr>
          <p:nvPr/>
        </p:nvPicPr>
        <p:blipFill>
          <a:blip r:embed="rId2"/>
          <a:stretch>
            <a:fillRect/>
          </a:stretch>
        </p:blipFill>
        <p:spPr>
          <a:xfrm>
            <a:off x="357158" y="785795"/>
            <a:ext cx="8286807" cy="5572164"/>
          </a:xfrm>
          <a:prstGeom prst="rect">
            <a:avLst/>
          </a:prstGeom>
        </p:spPr>
      </p:pic>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Evaluation Scheme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12"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9427B1-3C9E-4B63-8763-63BD9B8449BB}"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9" name="Content Placeholder 8" descr="sy.PNG"/>
          <p:cNvPicPr>
            <a:picLocks noGrp="1" noChangeAspect="1"/>
          </p:cNvPicPr>
          <p:nvPr>
            <p:ph idx="1"/>
          </p:nvPr>
        </p:nvPicPr>
        <p:blipFill>
          <a:blip r:embed="rId2"/>
          <a:stretch>
            <a:fillRect/>
          </a:stretch>
        </p:blipFill>
        <p:spPr>
          <a:xfrm>
            <a:off x="857224" y="857232"/>
            <a:ext cx="7715303" cy="5500726"/>
          </a:xfrm>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8"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455D54-1C0B-4606-9515-79D23AE2F915}"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9" name="Content Placeholder 8" descr="ss.PNG"/>
          <p:cNvPicPr>
            <a:picLocks noGrp="1" noChangeAspect="1"/>
          </p:cNvPicPr>
          <p:nvPr>
            <p:ph idx="1"/>
          </p:nvPr>
        </p:nvPicPr>
        <p:blipFill>
          <a:blip r:embed="rId2"/>
          <a:stretch>
            <a:fillRect/>
          </a:stretch>
        </p:blipFill>
        <p:spPr>
          <a:xfrm>
            <a:off x="642910" y="500042"/>
            <a:ext cx="8001056" cy="5626121"/>
          </a:xfrm>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Syllabus</a:t>
            </a:r>
          </a:p>
        </p:txBody>
      </p:sp>
      <p:pic>
        <p:nvPicPr>
          <p:cNvPr id="13"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IN" sz="2800" dirty="0">
                <a:latin typeface="Times New Roman" pitchFamily="18" charset="0"/>
                <a:cs typeface="Times New Roman" pitchFamily="18" charset="0"/>
              </a:rPr>
              <a:t>Desktop GUI Applications</a:t>
            </a:r>
          </a:p>
          <a:p>
            <a:pPr fontAlgn="base"/>
            <a:r>
              <a:rPr lang="en-IN" sz="2800" dirty="0">
                <a:latin typeface="Times New Roman" pitchFamily="18" charset="0"/>
                <a:cs typeface="Times New Roman" pitchFamily="18" charset="0"/>
              </a:rPr>
              <a:t>Mobile Applications</a:t>
            </a:r>
          </a:p>
          <a:p>
            <a:pPr fontAlgn="base"/>
            <a:r>
              <a:rPr lang="en-IN" sz="2800" dirty="0">
                <a:latin typeface="Times New Roman" pitchFamily="18" charset="0"/>
                <a:cs typeface="Times New Roman" pitchFamily="18" charset="0"/>
              </a:rPr>
              <a:t>Enterprise Applications</a:t>
            </a:r>
          </a:p>
          <a:p>
            <a:pPr fontAlgn="base"/>
            <a:r>
              <a:rPr lang="en-IN" sz="2800" dirty="0">
                <a:latin typeface="Times New Roman" pitchFamily="18" charset="0"/>
                <a:cs typeface="Times New Roman" pitchFamily="18" charset="0"/>
              </a:rPr>
              <a:t>Scientific Applications</a:t>
            </a:r>
          </a:p>
          <a:p>
            <a:pPr fontAlgn="base"/>
            <a:r>
              <a:rPr lang="en-IN" sz="2800" dirty="0">
                <a:latin typeface="Times New Roman" pitchFamily="18" charset="0"/>
                <a:cs typeface="Times New Roman" pitchFamily="18" charset="0"/>
              </a:rPr>
              <a:t>Web-based Applications</a:t>
            </a:r>
          </a:p>
          <a:p>
            <a:pPr fontAlgn="base"/>
            <a:r>
              <a:rPr lang="en-IN" sz="2800" dirty="0">
                <a:latin typeface="Times New Roman" pitchFamily="18" charset="0"/>
                <a:cs typeface="Times New Roman" pitchFamily="18" charset="0"/>
              </a:rPr>
              <a:t>Embedded Systems</a:t>
            </a:r>
          </a:p>
          <a:p>
            <a:pPr fontAlgn="base"/>
            <a:r>
              <a:rPr lang="en-IN" sz="2800" dirty="0">
                <a:latin typeface="Times New Roman" pitchFamily="18" charset="0"/>
                <a:cs typeface="Times New Roman" pitchFamily="18" charset="0"/>
              </a:rPr>
              <a:t>Big Data Technologies</a:t>
            </a:r>
          </a:p>
          <a:p>
            <a:endParaRPr lang="en-IN" dirty="0"/>
          </a:p>
        </p:txBody>
      </p:sp>
      <p:sp>
        <p:nvSpPr>
          <p:cNvPr id="4" name="Date Placeholder 3"/>
          <p:cNvSpPr>
            <a:spLocks noGrp="1"/>
          </p:cNvSpPr>
          <p:nvPr>
            <p:ph type="dt" sz="half" idx="10"/>
          </p:nvPr>
        </p:nvSpPr>
        <p:spPr/>
        <p:txBody>
          <a:bodyPr/>
          <a:lstStyle/>
          <a:p>
            <a:fld id="{2C9E0D33-B7C4-4B64-B8C8-ED527036A4A1}"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pic>
        <p:nvPicPr>
          <p:cNvPr id="7"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Branch wise Applications</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The objective of this course is to understand the object-oriented methodology and its techniques to design and develop conceptual models and demonstrate the standard concepts of object-oriented techniques modularity, I/O, and other standard language constructs. </a:t>
            </a:r>
          </a:p>
          <a:p>
            <a:pPr algn="just"/>
            <a:r>
              <a:rPr lang="en-US" sz="2200" dirty="0"/>
              <a:t>The basic objective of this course is to understand the fundamental concepts of object-oriented programming in Java language and implement the Multithreading concepts, GUI based application and collection framework.</a:t>
            </a:r>
            <a:endParaRPr lang="en-IN" sz="2200" dirty="0"/>
          </a:p>
          <a:p>
            <a:endParaRPr lang="en-US" sz="2200" dirty="0"/>
          </a:p>
        </p:txBody>
      </p:sp>
      <p:sp>
        <p:nvSpPr>
          <p:cNvPr id="4" name="Date Placeholder 3"/>
          <p:cNvSpPr>
            <a:spLocks noGrp="1"/>
          </p:cNvSpPr>
          <p:nvPr>
            <p:ph type="dt" sz="half" idx="10"/>
          </p:nvPr>
        </p:nvSpPr>
        <p:spPr/>
        <p:txBody>
          <a:bodyPr/>
          <a:lstStyle/>
          <a:p>
            <a:fld id="{6299FD31-3AF0-4772-A420-480D10F94F1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Objective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Footer Placeholder 4">
            <a:extLst>
              <a:ext uri="{FF2B5EF4-FFF2-40B4-BE49-F238E27FC236}">
                <a16:creationId xmlns:a16="http://schemas.microsoft.com/office/drawing/2014/main" id="{8B52F9FC-ECF2-4290-80DE-B8ABFB1B6906}"/>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8608576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F0543D-6DB0-44EC-842E-3B01856360E2}"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2">
            <a:extLst>
              <a:ext uri="{FF2B5EF4-FFF2-40B4-BE49-F238E27FC236}">
                <a16:creationId xmlns:a16="http://schemas.microsoft.com/office/drawing/2014/main" id="{56A1A264-A9EC-4AED-987A-9F9718E8D215}"/>
              </a:ext>
            </a:extLst>
          </p:cNvPr>
          <p:cNvGraphicFramePr>
            <a:graphicFrameLocks noGrp="1"/>
          </p:cNvGraphicFramePr>
          <p:nvPr>
            <p:ph idx="1"/>
            <p:extLst>
              <p:ext uri="{D42A27DB-BD31-4B8C-83A1-F6EECF244321}">
                <p14:modId xmlns:p14="http://schemas.microsoft.com/office/powerpoint/2010/main" val="842603757"/>
              </p:ext>
            </p:extLst>
          </p:nvPr>
        </p:nvGraphicFramePr>
        <p:xfrm>
          <a:off x="152400" y="838558"/>
          <a:ext cx="8839200" cy="5603310"/>
        </p:xfrm>
        <a:graphic>
          <a:graphicData uri="http://schemas.openxmlformats.org/drawingml/2006/table">
            <a:tbl>
              <a:tblPr firstRow="1" bandRow="1">
                <a:tableStyleId>{5C22544A-7EE6-4342-B048-85BDC9FD1C3A}</a:tableStyleId>
              </a:tblPr>
              <a:tblGrid>
                <a:gridCol w="1145822">
                  <a:extLst>
                    <a:ext uri="{9D8B030D-6E8A-4147-A177-3AD203B41FA5}">
                      <a16:colId xmlns:a16="http://schemas.microsoft.com/office/drawing/2014/main" val="929477964"/>
                    </a:ext>
                  </a:extLst>
                </a:gridCol>
                <a:gridCol w="1391356">
                  <a:extLst>
                    <a:ext uri="{9D8B030D-6E8A-4147-A177-3AD203B41FA5}">
                      <a16:colId xmlns:a16="http://schemas.microsoft.com/office/drawing/2014/main" val="759017366"/>
                    </a:ext>
                  </a:extLst>
                </a:gridCol>
                <a:gridCol w="654756">
                  <a:extLst>
                    <a:ext uri="{9D8B030D-6E8A-4147-A177-3AD203B41FA5}">
                      <a16:colId xmlns:a16="http://schemas.microsoft.com/office/drawing/2014/main" val="3624284973"/>
                    </a:ext>
                  </a:extLst>
                </a:gridCol>
                <a:gridCol w="4501444">
                  <a:extLst>
                    <a:ext uri="{9D8B030D-6E8A-4147-A177-3AD203B41FA5}">
                      <a16:colId xmlns:a16="http://schemas.microsoft.com/office/drawing/2014/main" val="4073056998"/>
                    </a:ext>
                  </a:extLst>
                </a:gridCol>
                <a:gridCol w="1145822">
                  <a:extLst>
                    <a:ext uri="{9D8B030D-6E8A-4147-A177-3AD203B41FA5}">
                      <a16:colId xmlns:a16="http://schemas.microsoft.com/office/drawing/2014/main" val="3415342048"/>
                    </a:ext>
                  </a:extLst>
                </a:gridCol>
              </a:tblGrid>
              <a:tr h="711973">
                <a:tc>
                  <a:txBody>
                    <a:bodyPr/>
                    <a:lstStyle/>
                    <a:p>
                      <a:pPr algn="ctr">
                        <a:spcAft>
                          <a:spcPts val="0"/>
                        </a:spcAft>
                      </a:pPr>
                      <a:r>
                        <a:rPr lang="en-US" sz="1600" b="1" dirty="0">
                          <a:solidFill>
                            <a:srgbClr val="000000"/>
                          </a:solidFill>
                          <a:effectLst/>
                          <a:latin typeface="+mn-lt"/>
                        </a:rPr>
                        <a:t>SEMESTER</a:t>
                      </a:r>
                      <a:endParaRPr lang="en-IN" sz="16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600" b="1" dirty="0">
                          <a:solidFill>
                            <a:srgbClr val="000000"/>
                          </a:solidFill>
                          <a:effectLst/>
                          <a:latin typeface="+mn-lt"/>
                        </a:rPr>
                        <a:t>COURSE</a:t>
                      </a:r>
                      <a:endParaRPr lang="en-IN" sz="16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600" b="1" dirty="0">
                          <a:solidFill>
                            <a:srgbClr val="000000"/>
                          </a:solidFill>
                          <a:effectLst/>
                          <a:latin typeface="+mn-lt"/>
                        </a:rPr>
                        <a:t>S.NO</a:t>
                      </a:r>
                      <a:endParaRPr lang="en-IN" sz="16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600" b="1" dirty="0">
                          <a:solidFill>
                            <a:srgbClr val="000000"/>
                          </a:solidFill>
                          <a:effectLst/>
                          <a:latin typeface="+mn-lt"/>
                        </a:rPr>
                        <a:t>DESCRIPTION</a:t>
                      </a:r>
                      <a:endParaRPr lang="en-IN" sz="16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600" b="1" dirty="0">
                          <a:solidFill>
                            <a:srgbClr val="000000"/>
                          </a:solidFill>
                          <a:effectLst/>
                          <a:latin typeface="+mn-lt"/>
                        </a:rPr>
                        <a:t>Bloom’s Taxonomy Level</a:t>
                      </a:r>
                      <a:endParaRPr lang="en-IN" sz="16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4097581"/>
                  </a:ext>
                </a:extLst>
              </a:tr>
              <a:tr h="800970">
                <a:tc rowSpan="5">
                  <a:txBody>
                    <a:bodyPr/>
                    <a:lstStyle/>
                    <a:p>
                      <a:pPr algn="l"/>
                      <a:r>
                        <a:rPr lang="en-US" sz="1800" kern="1200" dirty="0">
                          <a:solidFill>
                            <a:schemeClr val="dk1"/>
                          </a:solidFill>
                          <a:effectLst/>
                          <a:latin typeface="+mn-lt"/>
                        </a:rPr>
                        <a:t>2</a:t>
                      </a:r>
                      <a:r>
                        <a:rPr lang="en-US" sz="1800" kern="1200" baseline="30000" dirty="0">
                          <a:solidFill>
                            <a:schemeClr val="dk1"/>
                          </a:solidFill>
                          <a:effectLst/>
                          <a:latin typeface="+mn-lt"/>
                        </a:rPr>
                        <a:t>nd </a:t>
                      </a:r>
                      <a:r>
                        <a:rPr lang="en-US" sz="1800" dirty="0">
                          <a:latin typeface="+mn-lt"/>
                        </a:rPr>
                        <a:t>Semester</a:t>
                      </a:r>
                      <a:endParaRPr lang="en-IN" sz="1800" dirty="0">
                        <a:latin typeface="+mn-lt"/>
                      </a:endParaRPr>
                    </a:p>
                  </a:txBody>
                  <a:tcPr/>
                </a:tc>
                <a:tc rowSpan="5">
                  <a:txBody>
                    <a:bodyPr/>
                    <a:lstStyle/>
                    <a:p>
                      <a:pPr algn="l"/>
                      <a:r>
                        <a:rPr lang="en-US" sz="1800" dirty="0">
                          <a:latin typeface="+mn-lt"/>
                        </a:rPr>
                        <a:t>Object Oriented Techniques with Java</a:t>
                      </a:r>
                      <a:endParaRPr lang="en-IN" sz="1800" dirty="0">
                        <a:latin typeface="+mn-lt"/>
                      </a:endParaRPr>
                    </a:p>
                  </a:txBody>
                  <a:tcPr/>
                </a:tc>
                <a:tc>
                  <a:txBody>
                    <a:bodyPr/>
                    <a:lstStyle/>
                    <a:p>
                      <a:pPr algn="l">
                        <a:spcAft>
                          <a:spcPts val="0"/>
                        </a:spcAft>
                      </a:pPr>
                      <a:r>
                        <a:rPr lang="en-US" sz="1800" b="0" dirty="0">
                          <a:solidFill>
                            <a:srgbClr val="000000"/>
                          </a:solidFill>
                          <a:effectLst/>
                          <a:latin typeface="+mn-lt"/>
                        </a:rPr>
                        <a:t>CO1</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mn-lt"/>
                        </a:rPr>
                        <a:t>Identify the concepts of object-oriented programming and relationships among them needed in modeling. </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US" sz="1800" b="0" dirty="0">
                          <a:solidFill>
                            <a:srgbClr val="000000"/>
                          </a:solidFill>
                          <a:effectLst/>
                          <a:latin typeface="+mn-lt"/>
                          <a:ea typeface="Calibri" panose="020F0502020204030204" pitchFamily="34" charset="0"/>
                          <a:cs typeface="Times New Roman" panose="02020603050405020304" pitchFamily="18" charset="0"/>
                        </a:rPr>
                        <a:t>K2</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3916123"/>
                  </a:ext>
                </a:extLst>
              </a:tr>
              <a:tr h="800970">
                <a:tc vMerge="1">
                  <a:txBody>
                    <a:bodyPr/>
                    <a:lstStyle/>
                    <a:p>
                      <a:endParaRPr lang="en-IN" dirty="0"/>
                    </a:p>
                  </a:txBody>
                  <a:tcPr/>
                </a:tc>
                <a:tc vMerge="1">
                  <a:txBody>
                    <a:bodyPr/>
                    <a:lstStyle/>
                    <a:p>
                      <a:endParaRPr lang="en-IN" dirty="0"/>
                    </a:p>
                  </a:txBody>
                  <a:tcPr/>
                </a:tc>
                <a:tc>
                  <a:txBody>
                    <a:bodyPr/>
                    <a:lstStyle/>
                    <a:p>
                      <a:pPr algn="l">
                        <a:spcAft>
                          <a:spcPts val="0"/>
                        </a:spcAft>
                      </a:pPr>
                      <a:r>
                        <a:rPr lang="en-US" sz="1800" b="0">
                          <a:solidFill>
                            <a:srgbClr val="000000"/>
                          </a:solidFill>
                          <a:effectLst/>
                          <a:latin typeface="+mn-lt"/>
                        </a:rPr>
                        <a:t>CO2</a:t>
                      </a:r>
                      <a:endParaRPr lang="en-IN" sz="1800" b="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mn-lt"/>
                        </a:rPr>
                        <a:t>Demonstrate the Java programs using OOP principles and implement the concepts of lambda expressions.</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US" sz="1800" b="0" dirty="0">
                          <a:solidFill>
                            <a:srgbClr val="000000"/>
                          </a:solidFill>
                          <a:effectLst/>
                          <a:latin typeface="+mn-lt"/>
                          <a:ea typeface="Calibri" panose="020F0502020204030204" pitchFamily="34" charset="0"/>
                          <a:cs typeface="Times New Roman" panose="02020603050405020304" pitchFamily="18" charset="0"/>
                        </a:rPr>
                        <a:t>K3</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1413120"/>
                  </a:ext>
                </a:extLst>
              </a:tr>
              <a:tr h="1334950">
                <a:tc vMerge="1">
                  <a:txBody>
                    <a:bodyPr/>
                    <a:lstStyle/>
                    <a:p>
                      <a:endParaRPr lang="en-IN" dirty="0"/>
                    </a:p>
                  </a:txBody>
                  <a:tcPr/>
                </a:tc>
                <a:tc vMerge="1">
                  <a:txBody>
                    <a:bodyPr/>
                    <a:lstStyle/>
                    <a:p>
                      <a:endParaRPr lang="en-IN" dirty="0"/>
                    </a:p>
                  </a:txBody>
                  <a:tcPr/>
                </a:tc>
                <a:tc>
                  <a:txBody>
                    <a:bodyPr/>
                    <a:lstStyle/>
                    <a:p>
                      <a:pPr algn="l">
                        <a:spcAft>
                          <a:spcPts val="0"/>
                        </a:spcAft>
                      </a:pPr>
                      <a:r>
                        <a:rPr lang="en-US" sz="1800" b="0">
                          <a:solidFill>
                            <a:srgbClr val="000000"/>
                          </a:solidFill>
                          <a:effectLst/>
                          <a:latin typeface="+mn-lt"/>
                        </a:rPr>
                        <a:t>CO3</a:t>
                      </a:r>
                      <a:endParaRPr lang="en-IN" sz="1800" b="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n-US" dirty="0">
                          <a:latin typeface="+mn-lt"/>
                        </a:rPr>
                        <a:t>Implement packages with different protection level resolving namespace collision and evaluate the error handling concepts for uninterrupted execution of Java program.</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US" sz="1800" b="0" dirty="0">
                          <a:solidFill>
                            <a:srgbClr val="000000"/>
                          </a:solidFill>
                          <a:effectLst/>
                          <a:latin typeface="+mn-lt"/>
                        </a:rPr>
                        <a:t>K3, K5</a:t>
                      </a:r>
                      <a:endParaRPr lang="en-IN" sz="1800" b="0" dirty="0">
                        <a:solidFill>
                          <a:srgbClr val="000000"/>
                        </a:solidFill>
                        <a:effectLst/>
                        <a:latin typeface="+mn-lt"/>
                      </a:endParaRPr>
                    </a:p>
                  </a:txBody>
                  <a:tcPr marL="68580" marR="68580" marT="0" marB="0"/>
                </a:tc>
                <a:extLst>
                  <a:ext uri="{0D108BD9-81ED-4DB2-BD59-A6C34878D82A}">
                    <a16:rowId xmlns:a16="http://schemas.microsoft.com/office/drawing/2014/main" val="576109713"/>
                  </a:ext>
                </a:extLst>
              </a:tr>
              <a:tr h="800970">
                <a:tc vMerge="1">
                  <a:txBody>
                    <a:bodyPr/>
                    <a:lstStyle/>
                    <a:p>
                      <a:endParaRPr lang="en-IN" dirty="0"/>
                    </a:p>
                  </a:txBody>
                  <a:tcPr/>
                </a:tc>
                <a:tc vMerge="1">
                  <a:txBody>
                    <a:bodyPr/>
                    <a:lstStyle/>
                    <a:p>
                      <a:endParaRPr lang="en-IN" dirty="0"/>
                    </a:p>
                  </a:txBody>
                  <a:tcPr/>
                </a:tc>
                <a:tc>
                  <a:txBody>
                    <a:bodyPr/>
                    <a:lstStyle/>
                    <a:p>
                      <a:pPr algn="l">
                        <a:spcAft>
                          <a:spcPts val="0"/>
                        </a:spcAft>
                      </a:pPr>
                      <a:r>
                        <a:rPr lang="en-US" sz="1800" b="0" dirty="0">
                          <a:solidFill>
                            <a:srgbClr val="000000"/>
                          </a:solidFill>
                          <a:effectLst/>
                          <a:latin typeface="+mn-lt"/>
                        </a:rPr>
                        <a:t>CO4</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mn-lt"/>
                        </a:rPr>
                        <a:t>Implement Concurrency control, I/O Streams and Annotations concepts by using Java program. </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US" sz="1800" b="0" dirty="0">
                          <a:effectLst/>
                          <a:latin typeface="+mn-lt"/>
                          <a:ea typeface="Calibri" panose="020F0502020204030204" pitchFamily="34" charset="0"/>
                          <a:cs typeface="Times New Roman" panose="02020603050405020304" pitchFamily="18" charset="0"/>
                        </a:rPr>
                        <a:t>K3</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125665"/>
                  </a:ext>
                </a:extLst>
              </a:tr>
              <a:tr h="1067960">
                <a:tc vMerge="1">
                  <a:txBody>
                    <a:bodyPr/>
                    <a:lstStyle/>
                    <a:p>
                      <a:endParaRPr lang="en-IN" dirty="0"/>
                    </a:p>
                  </a:txBody>
                  <a:tcPr/>
                </a:tc>
                <a:tc vMerge="1">
                  <a:txBody>
                    <a:bodyPr/>
                    <a:lstStyle/>
                    <a:p>
                      <a:endParaRPr lang="en-IN" dirty="0"/>
                    </a:p>
                  </a:txBody>
                  <a:tcPr/>
                </a:tc>
                <a:tc>
                  <a:txBody>
                    <a:bodyPr/>
                    <a:lstStyle/>
                    <a:p>
                      <a:pPr algn="l">
                        <a:spcAft>
                          <a:spcPts val="0"/>
                        </a:spcAft>
                      </a:pPr>
                      <a:r>
                        <a:rPr lang="en-US" sz="1800" b="0" dirty="0">
                          <a:solidFill>
                            <a:srgbClr val="000000"/>
                          </a:solidFill>
                          <a:effectLst/>
                          <a:latin typeface="+mn-lt"/>
                        </a:rPr>
                        <a:t>CO5</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n-US" dirty="0">
                          <a:latin typeface="+mn-lt"/>
                        </a:rPr>
                        <a:t>Design and develop the GUI based application, Generics and Collections in Java programming language to solve the real-world problem</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US" sz="1800" b="0" dirty="0">
                          <a:solidFill>
                            <a:srgbClr val="000000"/>
                          </a:solidFill>
                          <a:effectLst/>
                          <a:latin typeface="+mn-lt"/>
                          <a:ea typeface="Calibri" panose="020F0502020204030204" pitchFamily="34" charset="0"/>
                          <a:cs typeface="Times New Roman" panose="02020603050405020304" pitchFamily="18" charset="0"/>
                        </a:rPr>
                        <a:t>K6</a:t>
                      </a:r>
                      <a:endParaRPr lang="en-IN" sz="1800" b="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2627794"/>
                  </a:ext>
                </a:extLst>
              </a:tr>
            </a:tbl>
          </a:graphicData>
        </a:graphic>
      </p:graphicFrame>
      <p:sp>
        <p:nvSpPr>
          <p:cNvPr id="14" name="Footer Placeholder 4">
            <a:extLst>
              <a:ext uri="{FF2B5EF4-FFF2-40B4-BE49-F238E27FC236}">
                <a16:creationId xmlns:a16="http://schemas.microsoft.com/office/drawing/2014/main" id="{7320D4AF-976E-4263-86D8-AD30A1CD09C0}"/>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1"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0"/>
            <a:ext cx="7696200" cy="5365750"/>
          </a:xfrm>
        </p:spPr>
        <p:txBody>
          <a:bodyPr>
            <a:normAutofit/>
          </a:bodyPr>
          <a:lstStyle/>
          <a:p>
            <a:pPr marL="0" indent="0" algn="just">
              <a:buNone/>
            </a:pPr>
            <a:r>
              <a:rPr lang="en-US" sz="2000" b="1" dirty="0">
                <a:latin typeface="Times New Roman" pitchFamily="18" charset="0"/>
                <a:cs typeface="Times New Roman" pitchFamily="18" charset="0"/>
              </a:rPr>
              <a:t>1. Engineering knowledge</a:t>
            </a:r>
            <a:r>
              <a:rPr lang="en-US" sz="2000" dirty="0">
                <a:latin typeface="Times New Roman" pitchFamily="18" charset="0"/>
                <a:cs typeface="Times New Roman" pitchFamily="18" charset="0"/>
              </a:rPr>
              <a:t>. </a:t>
            </a:r>
          </a:p>
          <a:p>
            <a:pPr marL="0" indent="0" algn="just">
              <a:buNone/>
            </a:pPr>
            <a:r>
              <a:rPr lang="en-US" sz="2000" b="1" dirty="0">
                <a:latin typeface="Times New Roman" pitchFamily="18" charset="0"/>
                <a:cs typeface="Times New Roman" pitchFamily="18" charset="0"/>
              </a:rPr>
              <a:t>2. Problem analysis:</a:t>
            </a:r>
            <a:endParaRPr lang="en-IN"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3. Design/development of solutions:</a:t>
            </a:r>
            <a:endParaRPr lang="en-IN"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4. Conduct investigations of complex problems:</a:t>
            </a:r>
            <a:endParaRPr lang="en-IN"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5. Modern tool usage:</a:t>
            </a:r>
            <a:r>
              <a:rPr lang="en-US" sz="2000" dirty="0">
                <a:latin typeface="Times New Roman" pitchFamily="18" charset="0"/>
                <a:cs typeface="Times New Roman" pitchFamily="18" charset="0"/>
              </a:rPr>
              <a:t>.  </a:t>
            </a:r>
          </a:p>
          <a:p>
            <a:pPr marL="0" indent="0" algn="just">
              <a:buNone/>
            </a:pPr>
            <a:r>
              <a:rPr lang="en-US" sz="2000" b="1" dirty="0">
                <a:latin typeface="Times New Roman" pitchFamily="18" charset="0"/>
                <a:cs typeface="Times New Roman" pitchFamily="18" charset="0"/>
              </a:rPr>
              <a:t>6. The engineer and society:</a:t>
            </a:r>
          </a:p>
          <a:p>
            <a:pPr marL="0" indent="0" algn="just">
              <a:buNone/>
            </a:pPr>
            <a:r>
              <a:rPr lang="en-US" sz="2000" b="1" dirty="0">
                <a:latin typeface="Times New Roman" pitchFamily="18" charset="0"/>
                <a:cs typeface="Times New Roman" pitchFamily="18" charset="0"/>
              </a:rPr>
              <a:t>7. Environment and sustainability:</a:t>
            </a:r>
          </a:p>
          <a:p>
            <a:pPr marL="0" indent="0" algn="just">
              <a:buNone/>
            </a:pPr>
            <a:r>
              <a:rPr lang="en-US" sz="2000" b="1" dirty="0">
                <a:latin typeface="Times New Roman" pitchFamily="18" charset="0"/>
                <a:cs typeface="Times New Roman" pitchFamily="18" charset="0"/>
              </a:rPr>
              <a:t>8. Ethics:</a:t>
            </a:r>
          </a:p>
          <a:p>
            <a:pPr marL="0" indent="0" algn="just">
              <a:buNone/>
            </a:pPr>
            <a:r>
              <a:rPr lang="en-US" sz="2000" b="1" dirty="0">
                <a:latin typeface="Times New Roman" pitchFamily="18" charset="0"/>
                <a:cs typeface="Times New Roman" pitchFamily="18" charset="0"/>
              </a:rPr>
              <a:t>9. Individual and team work:</a:t>
            </a:r>
          </a:p>
          <a:p>
            <a:pPr marL="0" indent="0" algn="just">
              <a:buNone/>
            </a:pPr>
            <a:r>
              <a:rPr lang="en-US" sz="2000" b="1" dirty="0">
                <a:latin typeface="Times New Roman" pitchFamily="18" charset="0"/>
                <a:cs typeface="Times New Roman" pitchFamily="18" charset="0"/>
              </a:rPr>
              <a:t>10. Communication</a:t>
            </a:r>
          </a:p>
          <a:p>
            <a:pPr marL="0" indent="0" algn="just">
              <a:buNone/>
            </a:pPr>
            <a:r>
              <a:rPr lang="en-US" sz="2000" b="1" dirty="0">
                <a:latin typeface="Times New Roman" pitchFamily="18" charset="0"/>
                <a:cs typeface="Times New Roman" pitchFamily="18" charset="0"/>
              </a:rPr>
              <a:t>11. Project management and finance</a:t>
            </a:r>
          </a:p>
          <a:p>
            <a:pPr marL="0" indent="0" algn="just">
              <a:buNone/>
            </a:pPr>
            <a:r>
              <a:rPr lang="en-US" sz="2000" b="1" dirty="0">
                <a:latin typeface="Times New Roman" pitchFamily="18" charset="0"/>
                <a:cs typeface="Times New Roman" pitchFamily="18" charset="0"/>
              </a:rPr>
              <a:t>12. Life-long learning</a:t>
            </a: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400" dirty="0"/>
          </a:p>
        </p:txBody>
      </p:sp>
      <p:sp>
        <p:nvSpPr>
          <p:cNvPr id="6" name="Date Placeholder 5"/>
          <p:cNvSpPr>
            <a:spLocks noGrp="1"/>
          </p:cNvSpPr>
          <p:nvPr>
            <p:ph type="dt" sz="half" idx="10"/>
          </p:nvPr>
        </p:nvSpPr>
        <p:spPr/>
        <p:txBody>
          <a:bodyPr/>
          <a:lstStyle/>
          <a:p>
            <a:fld id="{4956C708-C503-4D99-AB51-0DFFC83FD155}"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Program Outcome</a:t>
            </a:r>
          </a:p>
        </p:txBody>
      </p:sp>
      <p:sp>
        <p:nvSpPr>
          <p:cNvPr id="13" name="Footer Placeholder 4">
            <a:extLst>
              <a:ext uri="{FF2B5EF4-FFF2-40B4-BE49-F238E27FC236}">
                <a16:creationId xmlns:a16="http://schemas.microsoft.com/office/drawing/2014/main" id="{A3D5BA40-0C91-4939-A783-51F2938ABF35}"/>
              </a:ext>
            </a:extLst>
          </p:cNvPr>
          <p:cNvSpPr>
            <a:spLocks noGrp="1"/>
          </p:cNvSpPr>
          <p:nvPr>
            <p:ph type="ftr" sz="quarter" idx="11"/>
          </p:nvPr>
        </p:nvSpPr>
        <p:spPr>
          <a:xfrm>
            <a:off x="1752600" y="6529787"/>
            <a:ext cx="4953000" cy="191688"/>
          </a:xfrm>
        </p:spPr>
        <p:txBody>
          <a:bodyPr/>
          <a:lstStyle/>
          <a:p>
            <a:r>
              <a:rPr lang="en-US" dirty="0"/>
              <a:t>Surbhi Jha</a:t>
            </a:r>
            <a:r>
              <a:rPr lang="fi-FI" dirty="0"/>
              <a:t>  ACSE0302     OOTS USING JAVA         </a:t>
            </a:r>
            <a:r>
              <a:rPr lang="fi-FI" dirty="0" err="1"/>
              <a:t>Unit</a:t>
            </a:r>
            <a:r>
              <a:rPr lang="fi-FI" dirty="0"/>
              <a:t> 1 </a:t>
            </a:r>
            <a:endParaRPr lang="en-US" dirty="0"/>
          </a:p>
        </p:txBody>
      </p:sp>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17677823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4062FC0-E662-4BD2-86D4-977D929CD2D0}"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Mapping</a:t>
            </a:r>
          </a:p>
        </p:txBody>
      </p:sp>
      <p:sp>
        <p:nvSpPr>
          <p:cNvPr id="11" name="Rectangle 1">
            <a:extLst>
              <a:ext uri="{FF2B5EF4-FFF2-40B4-BE49-F238E27FC236}">
                <a16:creationId xmlns:a16="http://schemas.microsoft.com/office/drawing/2014/main" id="{2FF97F26-F598-47E4-AAB1-5C5917B470F8}"/>
              </a:ext>
            </a:extLst>
          </p:cNvPr>
          <p:cNvSpPr>
            <a:spLocks noChangeArrowheads="1"/>
          </p:cNvSpPr>
          <p:nvPr/>
        </p:nvSpPr>
        <p:spPr bwMode="auto">
          <a:xfrm>
            <a:off x="714348" y="1046274"/>
            <a:ext cx="8001056"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mbria" pitchFamily="18" charset="0"/>
                <a:ea typeface="Times New Roman" pitchFamily="18" charset="0"/>
                <a:cs typeface="Times New Roman" pitchFamily="18" charset="0"/>
              </a:rPr>
              <a:t>Mapping of Course Outcomes and Program Outcomes</a:t>
            </a:r>
            <a:r>
              <a:rPr kumimoji="0" lang="en-US" b="1" i="0" u="none" strike="noStrike" cap="none" normalizeH="0" baseline="0" dirty="0">
                <a:ln>
                  <a:noFill/>
                </a:ln>
                <a:effectLst/>
                <a:latin typeface="Calibri" pitchFamily="34" charset="0"/>
                <a:ea typeface="Calibri" pitchFamily="34" charset="0"/>
                <a:cs typeface="Times New Roman" pitchFamily="18" charset="0"/>
              </a:rPr>
              <a:t>:</a:t>
            </a:r>
            <a:endParaRPr kumimoji="0" lang="en-US" b="1" i="0" u="none" strike="noStrike" cap="none" normalizeH="0" baseline="0" dirty="0">
              <a:ln>
                <a:noFill/>
              </a:ln>
              <a:effectLst/>
              <a:latin typeface="Arial" pitchFamily="34" charset="0"/>
              <a:cs typeface="Arial" pitchFamily="34" charset="0"/>
            </a:endParaRPr>
          </a:p>
        </p:txBody>
      </p:sp>
      <p:sp>
        <p:nvSpPr>
          <p:cNvPr id="13" name="TextBox 12">
            <a:extLst>
              <a:ext uri="{FF2B5EF4-FFF2-40B4-BE49-F238E27FC236}">
                <a16:creationId xmlns:a16="http://schemas.microsoft.com/office/drawing/2014/main" id="{A4CAE044-3F4A-4183-A27A-EDD0C384774B}"/>
              </a:ext>
            </a:extLst>
          </p:cNvPr>
          <p:cNvSpPr txBox="1"/>
          <p:nvPr/>
        </p:nvSpPr>
        <p:spPr>
          <a:xfrm>
            <a:off x="714348" y="5063769"/>
            <a:ext cx="4600280" cy="369332"/>
          </a:xfrm>
          <a:prstGeom prst="rect">
            <a:avLst/>
          </a:prstGeom>
          <a:noFill/>
        </p:spPr>
        <p:txBody>
          <a:bodyPr wrap="square">
            <a:spAutoFit/>
          </a:bodyPr>
          <a:lstStyle/>
          <a:p>
            <a:r>
              <a:rPr lang="en-US" dirty="0"/>
              <a:t>3= High, 2=Medium, 1=Low</a:t>
            </a:r>
            <a:endParaRPr lang="en-IN" dirty="0"/>
          </a:p>
        </p:txBody>
      </p:sp>
      <p:sp>
        <p:nvSpPr>
          <p:cNvPr id="10" name="Footer Placeholder 4">
            <a:extLst>
              <a:ext uri="{FF2B5EF4-FFF2-40B4-BE49-F238E27FC236}">
                <a16:creationId xmlns:a16="http://schemas.microsoft.com/office/drawing/2014/main" id="{1E1F1E67-DD97-4391-AC3D-A518E91C4D45}"/>
              </a:ext>
            </a:extLst>
          </p:cNvPr>
          <p:cNvSpPr>
            <a:spLocks noGrp="1"/>
          </p:cNvSpPr>
          <p:nvPr>
            <p:ph type="ftr" sz="quarter" idx="11"/>
          </p:nvPr>
        </p:nvSpPr>
        <p:spPr>
          <a:xfrm>
            <a:off x="2514600" y="6356350"/>
            <a:ext cx="4191000" cy="365125"/>
          </a:xfrm>
        </p:spPr>
        <p:txBody>
          <a:bodyPr/>
          <a:lstStyle/>
          <a:p>
            <a:r>
              <a:rPr lang="en-US" dirty="0"/>
              <a:t>Surbhi Jha</a:t>
            </a:r>
            <a:r>
              <a:rPr lang="fi-FI" dirty="0"/>
              <a:t>  ACSE0302     OOTS USING JAVA         </a:t>
            </a:r>
            <a:r>
              <a:rPr lang="fi-FI" dirty="0" err="1"/>
              <a:t>Unit</a:t>
            </a:r>
            <a:r>
              <a:rPr lang="fi-FI" dirty="0"/>
              <a:t> 1 </a:t>
            </a:r>
            <a:endParaRPr lang="en-US" dirty="0"/>
          </a:p>
        </p:txBody>
      </p:sp>
      <p:graphicFrame>
        <p:nvGraphicFramePr>
          <p:cNvPr id="15" name="Content Placeholder 8">
            <a:extLst>
              <a:ext uri="{FF2B5EF4-FFF2-40B4-BE49-F238E27FC236}">
                <a16:creationId xmlns:a16="http://schemas.microsoft.com/office/drawing/2014/main" id="{95680331-995D-4B94-9331-1AF398ECBDE1}"/>
              </a:ext>
            </a:extLst>
          </p:cNvPr>
          <p:cNvGraphicFramePr>
            <a:graphicFrameLocks/>
          </p:cNvGraphicFramePr>
          <p:nvPr>
            <p:extLst>
              <p:ext uri="{D42A27DB-BD31-4B8C-83A1-F6EECF244321}">
                <p14:modId xmlns:p14="http://schemas.microsoft.com/office/powerpoint/2010/main" val="4133592464"/>
              </p:ext>
            </p:extLst>
          </p:nvPr>
        </p:nvGraphicFramePr>
        <p:xfrm>
          <a:off x="214275" y="1928802"/>
          <a:ext cx="8794622" cy="2950383"/>
        </p:xfrm>
        <a:graphic>
          <a:graphicData uri="http://schemas.openxmlformats.org/drawingml/2006/table">
            <a:tbl>
              <a:tblPr firstRow="1" bandRow="1">
                <a:tableStyleId>{5C22544A-7EE6-4342-B048-85BDC9FD1C3A}</a:tableStyleId>
              </a:tblPr>
              <a:tblGrid>
                <a:gridCol w="1174623">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67939">
                  <a:extLst>
                    <a:ext uri="{9D8B030D-6E8A-4147-A177-3AD203B41FA5}">
                      <a16:colId xmlns:a16="http://schemas.microsoft.com/office/drawing/2014/main" val="20009"/>
                    </a:ext>
                  </a:extLst>
                </a:gridCol>
                <a:gridCol w="691754">
                  <a:extLst>
                    <a:ext uri="{9D8B030D-6E8A-4147-A177-3AD203B41FA5}">
                      <a16:colId xmlns:a16="http://schemas.microsoft.com/office/drawing/2014/main" val="20010"/>
                    </a:ext>
                  </a:extLst>
                </a:gridCol>
                <a:gridCol w="691754">
                  <a:extLst>
                    <a:ext uri="{9D8B030D-6E8A-4147-A177-3AD203B41FA5}">
                      <a16:colId xmlns:a16="http://schemas.microsoft.com/office/drawing/2014/main" val="20011"/>
                    </a:ext>
                  </a:extLst>
                </a:gridCol>
                <a:gridCol w="691752">
                  <a:extLst>
                    <a:ext uri="{9D8B030D-6E8A-4147-A177-3AD203B41FA5}">
                      <a16:colId xmlns:a16="http://schemas.microsoft.com/office/drawing/2014/main" val="20012"/>
                    </a:ext>
                  </a:extLst>
                </a:gridCol>
              </a:tblGrid>
              <a:tr h="488157">
                <a:tc>
                  <a:txBody>
                    <a:bodyPr/>
                    <a:lstStyle/>
                    <a:p>
                      <a:endParaRPr lang="en-IN" sz="1800" b="1" dirty="0">
                        <a:solidFill>
                          <a:schemeClr val="tx1"/>
                        </a:solidFill>
                      </a:endParaRPr>
                    </a:p>
                  </a:txBody>
                  <a:tcPr>
                    <a:solidFill>
                      <a:schemeClr val="tx2">
                        <a:lumMod val="60000"/>
                        <a:lumOff val="40000"/>
                      </a:schemeClr>
                    </a:solidFill>
                  </a:tcPr>
                </a:tc>
                <a:tc>
                  <a:txBody>
                    <a:bodyPr/>
                    <a:lstStyle/>
                    <a:p>
                      <a:r>
                        <a:rPr lang="en-US" sz="1800" b="1" dirty="0">
                          <a:solidFill>
                            <a:schemeClr val="tx1"/>
                          </a:solidFill>
                        </a:rPr>
                        <a:t>PO1</a:t>
                      </a:r>
                      <a:endParaRPr lang="en-IN" sz="1800" b="1" dirty="0">
                        <a:solidFill>
                          <a:schemeClr val="tx1"/>
                        </a:solidFill>
                      </a:endParaRPr>
                    </a:p>
                  </a:txBody>
                  <a:tcPr/>
                </a:tc>
                <a:tc>
                  <a:txBody>
                    <a:bodyPr/>
                    <a:lstStyle/>
                    <a:p>
                      <a:r>
                        <a:rPr lang="en-US" sz="1800" b="1" dirty="0">
                          <a:solidFill>
                            <a:schemeClr val="tx1"/>
                          </a:solidFill>
                        </a:rPr>
                        <a:t>PO2</a:t>
                      </a:r>
                      <a:endParaRPr lang="en-IN" sz="1800" b="1" dirty="0">
                        <a:solidFill>
                          <a:schemeClr val="tx1"/>
                        </a:solidFill>
                      </a:endParaRPr>
                    </a:p>
                  </a:txBody>
                  <a:tcPr/>
                </a:tc>
                <a:tc>
                  <a:txBody>
                    <a:bodyPr/>
                    <a:lstStyle/>
                    <a:p>
                      <a:r>
                        <a:rPr lang="en-US" sz="1800" b="1" dirty="0">
                          <a:solidFill>
                            <a:schemeClr val="tx1"/>
                          </a:solidFill>
                        </a:rPr>
                        <a:t>PO3</a:t>
                      </a:r>
                      <a:endParaRPr lang="en-IN" sz="1800" b="1" dirty="0">
                        <a:solidFill>
                          <a:schemeClr val="tx1"/>
                        </a:solidFill>
                      </a:endParaRPr>
                    </a:p>
                  </a:txBody>
                  <a:tcPr/>
                </a:tc>
                <a:tc>
                  <a:txBody>
                    <a:bodyPr/>
                    <a:lstStyle/>
                    <a:p>
                      <a:r>
                        <a:rPr lang="en-US" sz="1800" b="1" dirty="0">
                          <a:solidFill>
                            <a:schemeClr val="tx1"/>
                          </a:solidFill>
                        </a:rPr>
                        <a:t>PO4</a:t>
                      </a:r>
                      <a:endParaRPr lang="en-IN" sz="1800" b="1" dirty="0">
                        <a:solidFill>
                          <a:schemeClr val="tx1"/>
                        </a:solidFill>
                      </a:endParaRPr>
                    </a:p>
                  </a:txBody>
                  <a:tcPr/>
                </a:tc>
                <a:tc>
                  <a:txBody>
                    <a:bodyPr/>
                    <a:lstStyle/>
                    <a:p>
                      <a:r>
                        <a:rPr lang="en-US" sz="1800" b="1" dirty="0">
                          <a:solidFill>
                            <a:schemeClr val="tx1"/>
                          </a:solidFill>
                        </a:rPr>
                        <a:t>PO5</a:t>
                      </a:r>
                      <a:endParaRPr lang="en-IN" sz="1800" b="1" dirty="0">
                        <a:solidFill>
                          <a:schemeClr val="tx1"/>
                        </a:solidFill>
                      </a:endParaRPr>
                    </a:p>
                  </a:txBody>
                  <a:tcPr/>
                </a:tc>
                <a:tc>
                  <a:txBody>
                    <a:bodyPr/>
                    <a:lstStyle/>
                    <a:p>
                      <a:r>
                        <a:rPr lang="en-US" sz="1800" b="1" dirty="0">
                          <a:solidFill>
                            <a:schemeClr val="tx1"/>
                          </a:solidFill>
                        </a:rPr>
                        <a:t>PO6</a:t>
                      </a:r>
                      <a:endParaRPr lang="en-IN" sz="1800" b="1" dirty="0">
                        <a:solidFill>
                          <a:schemeClr val="tx1"/>
                        </a:solidFill>
                      </a:endParaRPr>
                    </a:p>
                  </a:txBody>
                  <a:tcPr/>
                </a:tc>
                <a:tc>
                  <a:txBody>
                    <a:bodyPr/>
                    <a:lstStyle/>
                    <a:p>
                      <a:r>
                        <a:rPr lang="en-US" sz="1800" b="1" dirty="0">
                          <a:solidFill>
                            <a:schemeClr val="tx1"/>
                          </a:solidFill>
                        </a:rPr>
                        <a:t>PO7</a:t>
                      </a:r>
                      <a:endParaRPr lang="en-IN" sz="1800" b="1" dirty="0">
                        <a:solidFill>
                          <a:schemeClr val="tx1"/>
                        </a:solidFill>
                      </a:endParaRPr>
                    </a:p>
                  </a:txBody>
                  <a:tcPr/>
                </a:tc>
                <a:tc>
                  <a:txBody>
                    <a:bodyPr/>
                    <a:lstStyle/>
                    <a:p>
                      <a:r>
                        <a:rPr lang="en-US" sz="1800" b="1" dirty="0">
                          <a:solidFill>
                            <a:schemeClr val="tx1"/>
                          </a:solidFill>
                        </a:rPr>
                        <a:t>PO8</a:t>
                      </a:r>
                      <a:endParaRPr lang="en-IN" sz="1800" b="1" dirty="0">
                        <a:solidFill>
                          <a:schemeClr val="tx1"/>
                        </a:solidFill>
                      </a:endParaRPr>
                    </a:p>
                  </a:txBody>
                  <a:tcPr/>
                </a:tc>
                <a:tc>
                  <a:txBody>
                    <a:bodyPr/>
                    <a:lstStyle/>
                    <a:p>
                      <a:r>
                        <a:rPr lang="en-US" sz="1800" b="1" dirty="0">
                          <a:solidFill>
                            <a:schemeClr val="tx1"/>
                          </a:solidFill>
                        </a:rPr>
                        <a:t>PO9</a:t>
                      </a:r>
                      <a:endParaRPr lang="en-IN" sz="1800" b="1" dirty="0">
                        <a:solidFill>
                          <a:schemeClr val="tx1"/>
                        </a:solidFill>
                      </a:endParaRPr>
                    </a:p>
                  </a:txBody>
                  <a:tcPr/>
                </a:tc>
                <a:tc>
                  <a:txBody>
                    <a:bodyPr/>
                    <a:lstStyle/>
                    <a:p>
                      <a:r>
                        <a:rPr lang="en-US" sz="1800" b="1" dirty="0">
                          <a:solidFill>
                            <a:schemeClr val="tx1"/>
                          </a:solidFill>
                        </a:rPr>
                        <a:t>PO10</a:t>
                      </a:r>
                      <a:endParaRPr lang="en-IN" sz="1800" b="1" dirty="0">
                        <a:solidFill>
                          <a:schemeClr val="tx1"/>
                        </a:solidFill>
                      </a:endParaRPr>
                    </a:p>
                  </a:txBody>
                  <a:tcPr/>
                </a:tc>
                <a:tc>
                  <a:txBody>
                    <a:bodyPr/>
                    <a:lstStyle/>
                    <a:p>
                      <a:r>
                        <a:rPr lang="en-US" sz="1800" b="1" dirty="0">
                          <a:solidFill>
                            <a:schemeClr val="tx1"/>
                          </a:solidFill>
                        </a:rPr>
                        <a:t>PO11</a:t>
                      </a:r>
                      <a:endParaRPr lang="en-IN" sz="1800" b="1" dirty="0">
                        <a:solidFill>
                          <a:schemeClr val="tx1"/>
                        </a:solidFill>
                      </a:endParaRPr>
                    </a:p>
                  </a:txBody>
                  <a:tcPr/>
                </a:tc>
                <a:tc>
                  <a:txBody>
                    <a:bodyPr/>
                    <a:lstStyle/>
                    <a:p>
                      <a:r>
                        <a:rPr lang="en-US" sz="1800" b="1" dirty="0">
                          <a:solidFill>
                            <a:schemeClr val="tx1"/>
                          </a:solidFill>
                        </a:rPr>
                        <a:t>PO12</a:t>
                      </a:r>
                      <a:endParaRPr lang="en-IN" sz="1800" b="1" dirty="0">
                        <a:solidFill>
                          <a:schemeClr val="tx1"/>
                        </a:solidFill>
                      </a:endParaRPr>
                    </a:p>
                  </a:txBody>
                  <a:tcPr/>
                </a:tc>
                <a:extLst>
                  <a:ext uri="{0D108BD9-81ED-4DB2-BD59-A6C34878D82A}">
                    <a16:rowId xmlns:a16="http://schemas.microsoft.com/office/drawing/2014/main" val="10000"/>
                  </a:ext>
                </a:extLst>
              </a:tr>
              <a:tr h="509598">
                <a:tc>
                  <a:txBody>
                    <a:bodyPr/>
                    <a:lstStyle/>
                    <a:p>
                      <a:r>
                        <a:rPr lang="en-US" sz="1800" b="1" dirty="0">
                          <a:solidFill>
                            <a:schemeClr val="tx1"/>
                          </a:solidFill>
                        </a:rPr>
                        <a:t>CO.1</a:t>
                      </a:r>
                      <a:endParaRPr lang="en-IN" sz="1800" b="1" dirty="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1" dirty="0">
                          <a:solidFill>
                            <a:schemeClr val="tx1"/>
                          </a:solidFill>
                          <a:latin typeface="Calibri"/>
                          <a:ea typeface="Calibri"/>
                          <a:cs typeface="Times New Roman"/>
                        </a:rPr>
                        <a:t>3</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3</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3</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2</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1</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2</a:t>
                      </a:r>
                      <a:endParaRPr lang="en-IN"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1"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1" dirty="0">
                          <a:solidFill>
                            <a:schemeClr val="tx1"/>
                          </a:solidFill>
                          <a:latin typeface="Calibri"/>
                          <a:ea typeface="Calibri"/>
                          <a:cs typeface="Times New Roman"/>
                        </a:rPr>
                        <a:t>3</a:t>
                      </a:r>
                      <a:endParaRPr lang="en-IN" sz="1800" b="1" dirty="0">
                        <a:solidFill>
                          <a:schemeClr val="tx1"/>
                        </a:solidFill>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88157">
                <a:tc>
                  <a:txBody>
                    <a:bodyPr/>
                    <a:lstStyle/>
                    <a:p>
                      <a:r>
                        <a:rPr lang="en-US" sz="1800" b="0" dirty="0">
                          <a:solidFill>
                            <a:schemeClr val="tx1"/>
                          </a:solidFill>
                        </a:rPr>
                        <a:t>CO.2</a:t>
                      </a:r>
                      <a:endParaRPr lang="en-IN" sz="1800" b="0" dirty="0">
                        <a:solidFill>
                          <a:schemeClr val="tx1"/>
                        </a:solidFill>
                      </a:endParaRPr>
                    </a:p>
                  </a:txBody>
                  <a:tcPr>
                    <a:solidFill>
                      <a:schemeClr val="tx2">
                        <a:lumMod val="60000"/>
                        <a:lumOff val="40000"/>
                      </a:schemeClr>
                    </a:solidFill>
                  </a:tcPr>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3</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3</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3</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2</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1</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endParaRPr lang="en-US"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endParaRPr lang="en-US"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endParaRPr lang="en-US"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2</a:t>
                      </a:r>
                      <a:endParaRPr lang="en-IN"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endParaRPr lang="en-US"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endParaRPr lang="en-US" sz="1800" b="0" kern="1200" dirty="0">
                        <a:solidFill>
                          <a:schemeClr val="tx1"/>
                        </a:solidFill>
                        <a:latin typeface="Calibri"/>
                        <a:ea typeface="+mn-ea"/>
                        <a:cs typeface="Times New Roman"/>
                      </a:endParaRPr>
                    </a:p>
                  </a:txBody>
                  <a:tcPr marL="68580" marR="68580" marT="0" marB="0"/>
                </a:tc>
                <a:tc>
                  <a:txBody>
                    <a:bodyPr/>
                    <a:lstStyle/>
                    <a:p>
                      <a:pPr marL="0" algn="l" defTabSz="914400" rtl="0" eaLnBrk="1" latinLnBrk="0" hangingPunct="1">
                        <a:lnSpc>
                          <a:spcPct val="115000"/>
                        </a:lnSpc>
                        <a:spcAft>
                          <a:spcPts val="0"/>
                        </a:spcAft>
                      </a:pPr>
                      <a:r>
                        <a:rPr lang="en-US" sz="1800" b="0" kern="1200" dirty="0">
                          <a:solidFill>
                            <a:schemeClr val="tx1"/>
                          </a:solidFill>
                          <a:latin typeface="Calibri"/>
                          <a:ea typeface="+mn-ea"/>
                          <a:cs typeface="Times New Roman"/>
                        </a:rPr>
                        <a:t>3</a:t>
                      </a:r>
                      <a:endParaRPr lang="en-IN" sz="1800" b="0" kern="1200" dirty="0">
                        <a:solidFill>
                          <a:schemeClr val="tx1"/>
                        </a:solidFill>
                        <a:latin typeface="Calibri"/>
                        <a:ea typeface="+mn-ea"/>
                        <a:cs typeface="Times New Roman"/>
                      </a:endParaRPr>
                    </a:p>
                  </a:txBody>
                  <a:tcPr marL="68580" marR="68580" marT="0" marB="0"/>
                </a:tc>
                <a:extLst>
                  <a:ext uri="{0D108BD9-81ED-4DB2-BD59-A6C34878D82A}">
                    <a16:rowId xmlns:a16="http://schemas.microsoft.com/office/drawing/2014/main" val="10002"/>
                  </a:ext>
                </a:extLst>
              </a:tr>
              <a:tr h="488157">
                <a:tc>
                  <a:txBody>
                    <a:bodyPr/>
                    <a:lstStyle/>
                    <a:p>
                      <a:r>
                        <a:rPr lang="en-US" sz="1800" b="0" dirty="0">
                          <a:solidFill>
                            <a:schemeClr val="tx1"/>
                          </a:solidFill>
                        </a:rPr>
                        <a:t>CO.3</a:t>
                      </a:r>
                      <a:endParaRPr lang="en-IN" sz="1800" b="0" dirty="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1</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88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CO.4</a:t>
                      </a:r>
                      <a:endParaRPr lang="en-IN" sz="1800" b="0" dirty="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1</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88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CO.5</a:t>
                      </a:r>
                      <a:endParaRPr lang="en-IN" sz="1800" b="0" dirty="0">
                        <a:solidFill>
                          <a:schemeClr val="tx1"/>
                        </a:solidFill>
                      </a:endParaRPr>
                    </a:p>
                  </a:txBody>
                  <a:tcPr>
                    <a:solidFill>
                      <a:schemeClr val="tx2">
                        <a:lumMod val="60000"/>
                        <a:lumOff val="40000"/>
                      </a:schemeClr>
                    </a:solidFill>
                  </a:tcPr>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1</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2</a:t>
                      </a:r>
                      <a:endParaRPr lang="en-IN"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endParaRPr lang="en-US" sz="1800" b="0" dirty="0">
                        <a:solidFill>
                          <a:schemeClr val="tx1"/>
                        </a:solidFill>
                        <a:latin typeface="Calibri"/>
                        <a:ea typeface="Calibri"/>
                        <a:cs typeface="Times New Roman"/>
                      </a:endParaRPr>
                    </a:p>
                  </a:txBody>
                  <a:tcPr marL="68580" marR="68580" marT="0" marB="0"/>
                </a:tc>
                <a:tc>
                  <a:txBody>
                    <a:bodyPr/>
                    <a:lstStyle/>
                    <a:p>
                      <a:pPr>
                        <a:lnSpc>
                          <a:spcPct val="115000"/>
                        </a:lnSpc>
                        <a:spcAft>
                          <a:spcPts val="0"/>
                        </a:spcAft>
                      </a:pPr>
                      <a:r>
                        <a:rPr lang="en-US" sz="1800" b="0" dirty="0">
                          <a:solidFill>
                            <a:schemeClr val="tx1"/>
                          </a:solidFill>
                          <a:latin typeface="Calibri"/>
                          <a:ea typeface="Calibri"/>
                          <a:cs typeface="Times New Roman"/>
                        </a:rPr>
                        <a:t>3</a:t>
                      </a:r>
                      <a:endParaRPr lang="en-IN" sz="1800" b="0" dirty="0">
                        <a:solidFill>
                          <a:schemeClr val="tx1"/>
                        </a:solidFill>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pic>
        <p:nvPicPr>
          <p:cNvPr id="12"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39790549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EAD3CEF-3CB9-4545-A35C-98EF07EBEBC0}"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 PSO Mapping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11" name="Content Placeholder 7">
            <a:extLst>
              <a:ext uri="{FF2B5EF4-FFF2-40B4-BE49-F238E27FC236}">
                <a16:creationId xmlns:a16="http://schemas.microsoft.com/office/drawing/2014/main" id="{19210349-2DB5-4431-8C30-1B0678CFAEFF}"/>
              </a:ext>
            </a:extLst>
          </p:cNvPr>
          <p:cNvGraphicFramePr>
            <a:graphicFrameLocks noGrp="1"/>
          </p:cNvGraphicFramePr>
          <p:nvPr>
            <p:ph idx="1"/>
            <p:extLst>
              <p:ext uri="{D42A27DB-BD31-4B8C-83A1-F6EECF244321}">
                <p14:modId xmlns:p14="http://schemas.microsoft.com/office/powerpoint/2010/main" val="1458908985"/>
              </p:ext>
            </p:extLst>
          </p:nvPr>
        </p:nvGraphicFramePr>
        <p:xfrm>
          <a:off x="457200" y="1752600"/>
          <a:ext cx="8229600" cy="276035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54808">
                <a:tc>
                  <a:txBody>
                    <a:bodyPr/>
                    <a:lstStyle/>
                    <a:p>
                      <a:endParaRPr lang="en-IN" sz="1800" b="0" dirty="0">
                        <a:solidFill>
                          <a:schemeClr val="tx1"/>
                        </a:solidFill>
                      </a:endParaRPr>
                    </a:p>
                  </a:txBody>
                  <a:tcPr>
                    <a:solidFill>
                      <a:schemeClr val="tx2">
                        <a:lumMod val="60000"/>
                        <a:lumOff val="40000"/>
                      </a:schemeClr>
                    </a:solidFill>
                  </a:tcPr>
                </a:tc>
                <a:tc>
                  <a:txBody>
                    <a:bodyPr/>
                    <a:lstStyle/>
                    <a:p>
                      <a:r>
                        <a:rPr lang="en-US" sz="1800" b="0" dirty="0">
                          <a:solidFill>
                            <a:schemeClr val="tx1"/>
                          </a:solidFill>
                        </a:rPr>
                        <a:t>PSO1</a:t>
                      </a:r>
                      <a:endParaRPr lang="en-IN" sz="1800" b="0" dirty="0">
                        <a:solidFill>
                          <a:schemeClr val="tx1"/>
                        </a:solidFill>
                      </a:endParaRPr>
                    </a:p>
                  </a:txBody>
                  <a:tcPr/>
                </a:tc>
                <a:tc>
                  <a:txBody>
                    <a:bodyPr/>
                    <a:lstStyle/>
                    <a:p>
                      <a:r>
                        <a:rPr lang="en-US" sz="1800" b="0" dirty="0">
                          <a:solidFill>
                            <a:schemeClr val="tx1"/>
                          </a:solidFill>
                        </a:rPr>
                        <a:t>PSO2</a:t>
                      </a:r>
                      <a:endParaRPr lang="en-IN" sz="1800" b="0" dirty="0">
                        <a:solidFill>
                          <a:schemeClr val="tx1"/>
                        </a:solidFill>
                      </a:endParaRPr>
                    </a:p>
                  </a:txBody>
                  <a:tcPr/>
                </a:tc>
                <a:tc>
                  <a:txBody>
                    <a:bodyPr/>
                    <a:lstStyle/>
                    <a:p>
                      <a:r>
                        <a:rPr lang="en-US" sz="1800" b="0" dirty="0">
                          <a:solidFill>
                            <a:schemeClr val="tx1"/>
                          </a:solidFill>
                        </a:rPr>
                        <a:t>PSO3</a:t>
                      </a:r>
                      <a:endParaRPr lang="en-IN" sz="1800" b="0" dirty="0">
                        <a:solidFill>
                          <a:schemeClr val="tx1"/>
                        </a:solidFill>
                      </a:endParaRPr>
                    </a:p>
                  </a:txBody>
                  <a:tcPr/>
                </a:tc>
                <a:tc>
                  <a:txBody>
                    <a:bodyPr/>
                    <a:lstStyle/>
                    <a:p>
                      <a:r>
                        <a:rPr lang="en-US" sz="1800" b="0" dirty="0">
                          <a:solidFill>
                            <a:schemeClr val="tx1"/>
                          </a:solidFill>
                        </a:rPr>
                        <a:t>PSO4</a:t>
                      </a:r>
                      <a:endParaRPr lang="en-IN" sz="1800" b="0" dirty="0">
                        <a:solidFill>
                          <a:schemeClr val="tx1"/>
                        </a:solidFill>
                      </a:endParaRPr>
                    </a:p>
                  </a:txBody>
                  <a:tcPr/>
                </a:tc>
                <a:extLst>
                  <a:ext uri="{0D108BD9-81ED-4DB2-BD59-A6C34878D82A}">
                    <a16:rowId xmlns:a16="http://schemas.microsoft.com/office/drawing/2014/main" val="10000"/>
                  </a:ext>
                </a:extLst>
              </a:tr>
              <a:tr h="507208">
                <a:tc>
                  <a:txBody>
                    <a:bodyPr/>
                    <a:lstStyle/>
                    <a:p>
                      <a:r>
                        <a:rPr lang="en-US" sz="1800" b="1" dirty="0">
                          <a:solidFill>
                            <a:schemeClr val="tx1"/>
                          </a:solidFill>
                        </a:rPr>
                        <a:t>Co.1</a:t>
                      </a:r>
                      <a:endParaRPr lang="en-IN" sz="1800" b="1" dirty="0">
                        <a:solidFill>
                          <a:schemeClr val="tx1"/>
                        </a:solidFill>
                      </a:endParaRPr>
                    </a:p>
                  </a:txBody>
                  <a:tcPr>
                    <a:solidFill>
                      <a:schemeClr val="tx2">
                        <a:lumMod val="60000"/>
                        <a:lumOff val="40000"/>
                      </a:schemeClr>
                    </a:solidFill>
                  </a:tcPr>
                </a:tc>
                <a:tc>
                  <a:txBody>
                    <a:bodyPr/>
                    <a:lstStyle/>
                    <a:p>
                      <a:pPr algn="ctr"/>
                      <a:r>
                        <a:rPr lang="en-US" sz="1800" b="1" dirty="0">
                          <a:solidFill>
                            <a:schemeClr val="tx1"/>
                          </a:solidFill>
                        </a:rPr>
                        <a:t>2</a:t>
                      </a:r>
                      <a:endParaRPr lang="en-IN" sz="1800" b="1" dirty="0">
                        <a:solidFill>
                          <a:schemeClr val="tx1"/>
                        </a:solidFill>
                      </a:endParaRPr>
                    </a:p>
                  </a:txBody>
                  <a:tcPr/>
                </a:tc>
                <a:tc>
                  <a:txBody>
                    <a:bodyPr/>
                    <a:lstStyle/>
                    <a:p>
                      <a:pPr algn="ctr"/>
                      <a:r>
                        <a:rPr lang="en-US" sz="1800" b="1" dirty="0">
                          <a:solidFill>
                            <a:schemeClr val="tx1"/>
                          </a:solidFill>
                        </a:rPr>
                        <a:t>3</a:t>
                      </a:r>
                      <a:endParaRPr lang="en-IN" sz="1800" b="1" dirty="0">
                        <a:solidFill>
                          <a:schemeClr val="tx1"/>
                        </a:solidFill>
                      </a:endParaRPr>
                    </a:p>
                  </a:txBody>
                  <a:tcPr/>
                </a:tc>
                <a:tc>
                  <a:txBody>
                    <a:bodyPr/>
                    <a:lstStyle/>
                    <a:p>
                      <a:pPr algn="ctr"/>
                      <a:r>
                        <a:rPr lang="en-US" sz="1800" b="1" dirty="0">
                          <a:solidFill>
                            <a:schemeClr val="tx1"/>
                          </a:solidFill>
                        </a:rPr>
                        <a:t>2</a:t>
                      </a:r>
                      <a:endParaRPr lang="en-IN" sz="1800" b="1" dirty="0">
                        <a:solidFill>
                          <a:schemeClr val="tx1"/>
                        </a:solidFill>
                      </a:endParaRPr>
                    </a:p>
                  </a:txBody>
                  <a:tcPr/>
                </a:tc>
                <a:tc>
                  <a:txBody>
                    <a:bodyPr/>
                    <a:lstStyle/>
                    <a:p>
                      <a:pPr algn="ctr"/>
                      <a:r>
                        <a:rPr lang="en-US" sz="1800" b="1" dirty="0">
                          <a:solidFill>
                            <a:schemeClr val="tx1"/>
                          </a:solidFill>
                        </a:rPr>
                        <a:t>1</a:t>
                      </a:r>
                      <a:endParaRPr lang="en-IN" sz="1800" b="1" dirty="0">
                        <a:solidFill>
                          <a:schemeClr val="tx1"/>
                        </a:solidFill>
                      </a:endParaRPr>
                    </a:p>
                  </a:txBody>
                  <a:tcPr/>
                </a:tc>
                <a:extLst>
                  <a:ext uri="{0D108BD9-81ED-4DB2-BD59-A6C34878D82A}">
                    <a16:rowId xmlns:a16="http://schemas.microsoft.com/office/drawing/2014/main" val="10001"/>
                  </a:ext>
                </a:extLst>
              </a:tr>
              <a:tr h="507208">
                <a:tc>
                  <a:txBody>
                    <a:bodyPr/>
                    <a:lstStyle/>
                    <a:p>
                      <a:r>
                        <a:rPr lang="en-US" sz="1800" b="0" dirty="0">
                          <a:solidFill>
                            <a:schemeClr val="tx1"/>
                          </a:solidFill>
                        </a:rPr>
                        <a:t>CO.2</a:t>
                      </a:r>
                      <a:endParaRPr lang="en-IN" sz="1800" b="0" dirty="0">
                        <a:solidFill>
                          <a:schemeClr val="tx1"/>
                        </a:solidFill>
                      </a:endParaRPr>
                    </a:p>
                  </a:txBody>
                  <a:tcPr>
                    <a:solidFill>
                      <a:schemeClr val="tx2">
                        <a:lumMod val="60000"/>
                        <a:lumOff val="40000"/>
                      </a:schemeClr>
                    </a:solidFill>
                  </a:tcPr>
                </a:tc>
                <a:tc>
                  <a:txBody>
                    <a:bodyPr/>
                    <a:lstStyle/>
                    <a:p>
                      <a:pPr marL="0" algn="ctr" defTabSz="914400" rtl="0" eaLnBrk="1" latinLnBrk="0" hangingPunct="1"/>
                      <a:r>
                        <a:rPr lang="en-US" sz="1800" b="0" kern="1200" dirty="0">
                          <a:solidFill>
                            <a:schemeClr val="tx1"/>
                          </a:solidFill>
                          <a:latin typeface="+mn-lt"/>
                          <a:ea typeface="+mn-ea"/>
                          <a:cs typeface="+mn-cs"/>
                        </a:rPr>
                        <a:t>2</a:t>
                      </a:r>
                      <a:endParaRPr lang="en-IN" sz="1800" b="0" kern="1200" dirty="0">
                        <a:solidFill>
                          <a:schemeClr val="tx1"/>
                        </a:solidFill>
                        <a:latin typeface="+mn-lt"/>
                        <a:ea typeface="+mn-ea"/>
                        <a:cs typeface="+mn-cs"/>
                      </a:endParaRPr>
                    </a:p>
                  </a:txBody>
                  <a:tcPr/>
                </a:tc>
                <a:tc>
                  <a:txBody>
                    <a:bodyPr/>
                    <a:lstStyle/>
                    <a:p>
                      <a:pPr marL="0" algn="ctr" defTabSz="914400" rtl="0" eaLnBrk="1" latinLnBrk="0" hangingPunct="1"/>
                      <a:r>
                        <a:rPr lang="en-US" sz="1800" b="0" kern="1200" dirty="0">
                          <a:solidFill>
                            <a:schemeClr val="tx1"/>
                          </a:solidFill>
                          <a:latin typeface="+mn-lt"/>
                          <a:ea typeface="+mn-ea"/>
                          <a:cs typeface="+mn-cs"/>
                        </a:rPr>
                        <a:t>3</a:t>
                      </a:r>
                      <a:endParaRPr lang="en-IN" sz="1800" b="0" kern="1200" dirty="0">
                        <a:solidFill>
                          <a:schemeClr val="tx1"/>
                        </a:solidFill>
                        <a:latin typeface="+mn-lt"/>
                        <a:ea typeface="+mn-ea"/>
                        <a:cs typeface="+mn-cs"/>
                      </a:endParaRPr>
                    </a:p>
                  </a:txBody>
                  <a:tcPr/>
                </a:tc>
                <a:tc>
                  <a:txBody>
                    <a:bodyPr/>
                    <a:lstStyle/>
                    <a:p>
                      <a:pPr marL="0" algn="ctr" defTabSz="914400" rtl="0" eaLnBrk="1" latinLnBrk="0" hangingPunct="1"/>
                      <a:r>
                        <a:rPr lang="en-US" sz="1800" b="0" kern="1200" dirty="0">
                          <a:solidFill>
                            <a:schemeClr val="tx1"/>
                          </a:solidFill>
                          <a:latin typeface="+mn-lt"/>
                          <a:ea typeface="+mn-ea"/>
                          <a:cs typeface="+mn-cs"/>
                        </a:rPr>
                        <a:t>2</a:t>
                      </a:r>
                      <a:endParaRPr lang="en-IN" sz="1800" b="0" kern="1200" dirty="0">
                        <a:solidFill>
                          <a:schemeClr val="tx1"/>
                        </a:solidFill>
                        <a:latin typeface="+mn-lt"/>
                        <a:ea typeface="+mn-ea"/>
                        <a:cs typeface="+mn-cs"/>
                      </a:endParaRPr>
                    </a:p>
                  </a:txBody>
                  <a:tcPr/>
                </a:tc>
                <a:tc>
                  <a:txBody>
                    <a:bodyPr/>
                    <a:lstStyle/>
                    <a:p>
                      <a:pPr marL="0" algn="ctr" defTabSz="914400" rtl="0" eaLnBrk="1" latinLnBrk="0" hangingPunct="1"/>
                      <a:r>
                        <a:rPr lang="en-US" sz="1800" b="0" kern="1200" dirty="0">
                          <a:solidFill>
                            <a:schemeClr val="tx1"/>
                          </a:solidFill>
                          <a:latin typeface="+mn-lt"/>
                          <a:ea typeface="+mn-ea"/>
                          <a:cs typeface="+mn-cs"/>
                        </a:rPr>
                        <a:t>1</a:t>
                      </a:r>
                      <a:endParaRPr lang="en-IN" sz="1800" b="0"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507208">
                <a:tc>
                  <a:txBody>
                    <a:bodyPr/>
                    <a:lstStyle/>
                    <a:p>
                      <a:r>
                        <a:rPr lang="en-US" sz="1800" b="0" dirty="0">
                          <a:solidFill>
                            <a:schemeClr val="tx1"/>
                          </a:solidFill>
                        </a:rPr>
                        <a:t>CO.3</a:t>
                      </a:r>
                      <a:endParaRPr lang="en-IN" sz="1800" b="0" dirty="0">
                        <a:solidFill>
                          <a:schemeClr val="tx1"/>
                        </a:solidFill>
                      </a:endParaRPr>
                    </a:p>
                  </a:txBody>
                  <a:tcPr>
                    <a:solidFill>
                      <a:schemeClr val="tx2">
                        <a:lumMod val="60000"/>
                        <a:lumOff val="40000"/>
                      </a:schemeClr>
                    </a:solidFill>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3</a:t>
                      </a:r>
                      <a:endParaRPr lang="en-IN" sz="1800" b="0" dirty="0">
                        <a:solidFill>
                          <a:schemeClr val="tx1"/>
                        </a:solidFill>
                      </a:endParaRPr>
                    </a:p>
                  </a:txBody>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1</a:t>
                      </a:r>
                      <a:endParaRPr lang="en-IN" sz="1800" b="0" dirty="0">
                        <a:solidFill>
                          <a:schemeClr val="tx1"/>
                        </a:solidFill>
                      </a:endParaRPr>
                    </a:p>
                  </a:txBody>
                  <a:tcPr/>
                </a:tc>
                <a:extLst>
                  <a:ext uri="{0D108BD9-81ED-4DB2-BD59-A6C34878D82A}">
                    <a16:rowId xmlns:a16="http://schemas.microsoft.com/office/drawing/2014/main" val="10003"/>
                  </a:ext>
                </a:extLst>
              </a:tr>
              <a:tr h="507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CO.4</a:t>
                      </a:r>
                      <a:endParaRPr lang="en-IN" sz="1800" b="0" dirty="0">
                        <a:solidFill>
                          <a:schemeClr val="tx1"/>
                        </a:solidFill>
                      </a:endParaRPr>
                    </a:p>
                  </a:txBody>
                  <a:tcPr>
                    <a:solidFill>
                      <a:schemeClr val="tx2">
                        <a:lumMod val="60000"/>
                        <a:lumOff val="40000"/>
                      </a:schemeClr>
                    </a:solidFill>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3</a:t>
                      </a:r>
                      <a:endParaRPr lang="en-IN" sz="1800" b="0" dirty="0">
                        <a:solidFill>
                          <a:schemeClr val="tx1"/>
                        </a:solidFill>
                      </a:endParaRPr>
                    </a:p>
                  </a:txBody>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1</a:t>
                      </a:r>
                      <a:endParaRPr lang="en-IN" sz="1800" b="0" dirty="0">
                        <a:solidFill>
                          <a:schemeClr val="tx1"/>
                        </a:solidFill>
                      </a:endParaRPr>
                    </a:p>
                  </a:txBody>
                  <a:tcPr/>
                </a:tc>
                <a:extLst>
                  <a:ext uri="{0D108BD9-81ED-4DB2-BD59-A6C34878D82A}">
                    <a16:rowId xmlns:a16="http://schemas.microsoft.com/office/drawing/2014/main" val="10004"/>
                  </a:ext>
                </a:extLst>
              </a:tr>
              <a:tr h="348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CO.5</a:t>
                      </a:r>
                      <a:endParaRPr lang="en-IN" sz="1800" b="0" dirty="0">
                        <a:solidFill>
                          <a:schemeClr val="tx1"/>
                        </a:solidFill>
                      </a:endParaRPr>
                    </a:p>
                  </a:txBody>
                  <a:tcPr>
                    <a:solidFill>
                      <a:schemeClr val="tx2">
                        <a:lumMod val="60000"/>
                        <a:lumOff val="40000"/>
                      </a:schemeClr>
                    </a:solidFill>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3</a:t>
                      </a:r>
                      <a:endParaRPr lang="en-IN" sz="1800" b="0" dirty="0">
                        <a:solidFill>
                          <a:schemeClr val="tx1"/>
                        </a:solidFill>
                      </a:endParaRPr>
                    </a:p>
                  </a:txBody>
                  <a:tcPr/>
                </a:tc>
                <a:tc>
                  <a:txBody>
                    <a:bodyPr/>
                    <a:lstStyle/>
                    <a:p>
                      <a:pPr algn="ctr"/>
                      <a:r>
                        <a:rPr lang="en-US" sz="1800" b="0" dirty="0">
                          <a:solidFill>
                            <a:schemeClr val="tx1"/>
                          </a:solidFill>
                        </a:rPr>
                        <a:t>2</a:t>
                      </a:r>
                      <a:endParaRPr lang="en-IN" sz="1800" b="0" dirty="0">
                        <a:solidFill>
                          <a:schemeClr val="tx1"/>
                        </a:solidFill>
                      </a:endParaRPr>
                    </a:p>
                  </a:txBody>
                  <a:tcPr/>
                </a:tc>
                <a:tc>
                  <a:txBody>
                    <a:bodyPr/>
                    <a:lstStyle/>
                    <a:p>
                      <a:pPr algn="ctr"/>
                      <a:r>
                        <a:rPr lang="en-US" sz="1800" b="0" dirty="0">
                          <a:solidFill>
                            <a:schemeClr val="tx1"/>
                          </a:solidFill>
                        </a:rPr>
                        <a:t>1</a:t>
                      </a:r>
                      <a:endParaRPr lang="en-IN" sz="1800" b="0" dirty="0">
                        <a:solidFill>
                          <a:schemeClr val="tx1"/>
                        </a:solidFill>
                      </a:endParaRPr>
                    </a:p>
                  </a:txBody>
                  <a:tcPr/>
                </a:tc>
                <a:extLst>
                  <a:ext uri="{0D108BD9-81ED-4DB2-BD59-A6C34878D82A}">
                    <a16:rowId xmlns:a16="http://schemas.microsoft.com/office/drawing/2014/main" val="10005"/>
                  </a:ext>
                </a:extLst>
              </a:tr>
            </a:tbl>
          </a:graphicData>
        </a:graphic>
      </p:graphicFrame>
      <p:sp>
        <p:nvSpPr>
          <p:cNvPr id="12" name="TextBox 11">
            <a:extLst>
              <a:ext uri="{FF2B5EF4-FFF2-40B4-BE49-F238E27FC236}">
                <a16:creationId xmlns:a16="http://schemas.microsoft.com/office/drawing/2014/main" id="{9859E5D6-FBAB-49B1-A2B9-32D3D589D0D1}"/>
              </a:ext>
            </a:extLst>
          </p:cNvPr>
          <p:cNvSpPr txBox="1"/>
          <p:nvPr/>
        </p:nvSpPr>
        <p:spPr>
          <a:xfrm>
            <a:off x="857224" y="4857760"/>
            <a:ext cx="4357718" cy="369332"/>
          </a:xfrm>
          <a:prstGeom prst="rect">
            <a:avLst/>
          </a:prstGeom>
          <a:noFill/>
        </p:spPr>
        <p:txBody>
          <a:bodyPr wrap="square" rtlCol="0">
            <a:spAutoFit/>
          </a:bodyPr>
          <a:lstStyle/>
          <a:p>
            <a:r>
              <a:rPr lang="en-US" dirty="0"/>
              <a:t>3= High, 2=Medium, 1=Low</a:t>
            </a:r>
            <a:endParaRPr lang="en-IN" dirty="0"/>
          </a:p>
        </p:txBody>
      </p:sp>
      <p:sp>
        <p:nvSpPr>
          <p:cNvPr id="10" name="Footer Placeholder 4">
            <a:extLst>
              <a:ext uri="{FF2B5EF4-FFF2-40B4-BE49-F238E27FC236}">
                <a16:creationId xmlns:a16="http://schemas.microsoft.com/office/drawing/2014/main" id="{05AFCB68-00A3-4259-B308-A08CBED716B5}"/>
              </a:ext>
            </a:extLst>
          </p:cNvPr>
          <p:cNvSpPr>
            <a:spLocks noGrp="1"/>
          </p:cNvSpPr>
          <p:nvPr>
            <p:ph type="ftr" sz="quarter" idx="11"/>
          </p:nvPr>
        </p:nvSpPr>
        <p:spPr>
          <a:xfrm>
            <a:off x="2514600" y="6356350"/>
            <a:ext cx="4191000" cy="365125"/>
          </a:xfrm>
        </p:spPr>
        <p:txBody>
          <a:bodyPr/>
          <a:lstStyle/>
          <a:p>
            <a:r>
              <a:rPr lang="en-US" dirty="0"/>
              <a:t>Surbhi Jha</a:t>
            </a:r>
            <a:r>
              <a:rPr lang="fi-FI" dirty="0"/>
              <a:t>  ACSE0302     OOTS USING JAVA         </a:t>
            </a:r>
            <a:r>
              <a:rPr lang="fi-FI" dirty="0" err="1"/>
              <a:t>Unit</a:t>
            </a:r>
            <a:r>
              <a:rPr lang="fi-FI" dirty="0"/>
              <a:t> 1 </a:t>
            </a:r>
            <a:endParaRPr lang="en-US" dirty="0"/>
          </a:p>
        </p:txBody>
      </p:sp>
      <p:pic>
        <p:nvPicPr>
          <p:cNvPr id="14"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45020449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DC783C-675F-4196-ABD4-FC62FE97A4C1}"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Program Specific Outcomes(PSO)</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Content Placeholder 2"/>
          <p:cNvSpPr txBox="1">
            <a:spLocks/>
          </p:cNvSpPr>
          <p:nvPr/>
        </p:nvSpPr>
        <p:spPr>
          <a:xfrm>
            <a:off x="990600" y="1371600"/>
            <a:ext cx="7329518" cy="420054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On successful completion of graduation degree the Engineering</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graduates will be able to:</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PSO1: </a:t>
            </a: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The ability to identify, analyze real world problems and design</a:t>
            </a:r>
          </a:p>
          <a:p>
            <a:pPr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their ethical solutions using artificial intelligence, robotics, </a:t>
            </a:r>
          </a:p>
          <a:p>
            <a:pPr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virtual/augmented reality, data analytics, block chain technology,   </a:t>
            </a:r>
          </a:p>
          <a:p>
            <a:pPr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and cloud computing.</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PSO2:</a:t>
            </a: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The ability to design and develop the hardware sensor devices </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and related interfacing software systems for solving complex </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engineering problems.</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PSO3:</a:t>
            </a: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The ability to understand inter disciplinary computing</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techniques and to apply them in the design of advanced computing.</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PSO4: </a:t>
            </a: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The ability to conduct investigation of complex problem with </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the help of technical, managerial, leadership qualities, and modern</a:t>
            </a:r>
            <a:r>
              <a:rPr kumimoji="0" lang="en-US" sz="2000" b="0" i="0" u="none" strike="noStrike" kern="1200" cap="none" spc="0" normalizeH="0" noProof="0" dirty="0">
                <a:ln>
                  <a:noFill/>
                </a:ln>
                <a:solidFill>
                  <a:schemeClr val="tx1"/>
                </a:solidFill>
                <a:effectLst/>
                <a:uLnTx/>
                <a:uFillTx/>
                <a:latin typeface="Times New Roman" pitchFamily="18" charset="0"/>
                <a:cs typeface="Times New Roman" pitchFamily="18" charset="0"/>
              </a:rPr>
              <a:t> </a:t>
            </a:r>
            <a:r>
              <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engineering tools provided by industry sponsored laboratories.</a:t>
            </a:r>
            <a:endParaRPr kumimoji="0" lang="en-IN"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12"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37FFFF1-3727-A94E-9FE0-FAB537F1A886}"/>
              </a:ext>
            </a:extLst>
          </p:cNvPr>
          <p:cNvGraphicFramePr>
            <a:graphicFrameLocks noGrp="1"/>
          </p:cNvGraphicFramePr>
          <p:nvPr>
            <p:ph idx="1"/>
          </p:nvPr>
        </p:nvGraphicFramePr>
        <p:xfrm>
          <a:off x="642910" y="857232"/>
          <a:ext cx="8215370" cy="2749358"/>
        </p:xfrm>
        <a:graphic>
          <a:graphicData uri="http://schemas.openxmlformats.org/drawingml/2006/table">
            <a:tbl>
              <a:tblPr firstRow="1" bandRow="1">
                <a:tableStyleId>{5C22544A-7EE6-4342-B048-85BDC9FD1C3A}</a:tableStyleId>
              </a:tblPr>
              <a:tblGrid>
                <a:gridCol w="1941866">
                  <a:extLst>
                    <a:ext uri="{9D8B030D-6E8A-4147-A177-3AD203B41FA5}">
                      <a16:colId xmlns:a16="http://schemas.microsoft.com/office/drawing/2014/main" val="2763848169"/>
                    </a:ext>
                  </a:extLst>
                </a:gridCol>
                <a:gridCol w="6273504">
                  <a:extLst>
                    <a:ext uri="{9D8B030D-6E8A-4147-A177-3AD203B41FA5}">
                      <a16:colId xmlns:a16="http://schemas.microsoft.com/office/drawing/2014/main" val="351016986"/>
                    </a:ext>
                  </a:extLst>
                </a:gridCol>
              </a:tblGrid>
              <a:tr h="633046">
                <a:tc>
                  <a:txBody>
                    <a:bodyPr/>
                    <a:lstStyle/>
                    <a:p>
                      <a:r>
                        <a:rPr lang="en-US" sz="1200" dirty="0"/>
                        <a:t>Experience</a:t>
                      </a:r>
                    </a:p>
                  </a:txBody>
                  <a:tcPr marL="68580" marR="68580"/>
                </a:tc>
                <a:tc>
                  <a:txBody>
                    <a:bodyPr/>
                    <a:lstStyle/>
                    <a:p>
                      <a:r>
                        <a:rPr lang="en-US" sz="1200" dirty="0"/>
                        <a:t>Details</a:t>
                      </a:r>
                    </a:p>
                  </a:txBody>
                  <a:tcPr marL="68580" marR="68580"/>
                </a:tc>
                <a:extLst>
                  <a:ext uri="{0D108BD9-81ED-4DB2-BD59-A6C34878D82A}">
                    <a16:rowId xmlns:a16="http://schemas.microsoft.com/office/drawing/2014/main" val="2133251064"/>
                  </a:ext>
                </a:extLst>
              </a:tr>
              <a:tr h="180784">
                <a:tc>
                  <a:txBody>
                    <a:bodyPr/>
                    <a:lstStyle/>
                    <a:p>
                      <a:r>
                        <a:rPr lang="en-US" sz="1200" dirty="0"/>
                        <a:t>Teaching Experience</a:t>
                      </a:r>
                    </a:p>
                  </a:txBody>
                  <a:tcPr marL="68580" marR="68580"/>
                </a:tc>
                <a:tc>
                  <a:txBody>
                    <a:bodyPr/>
                    <a:lstStyle/>
                    <a:p>
                      <a:r>
                        <a:rPr lang="en-US" sz="1200" dirty="0"/>
                        <a:t>4</a:t>
                      </a:r>
                      <a:r>
                        <a:rPr lang="en-US" sz="1200" baseline="30000" dirty="0"/>
                        <a:t>th</a:t>
                      </a:r>
                      <a:r>
                        <a:rPr lang="en-US" sz="1200" dirty="0"/>
                        <a:t> January to till now</a:t>
                      </a:r>
                    </a:p>
                    <a:p>
                      <a:r>
                        <a:rPr lang="en-IN" sz="1200" b="1" kern="1200" dirty="0">
                          <a:solidFill>
                            <a:schemeClr val="dk1"/>
                          </a:solidFill>
                          <a:effectLst/>
                          <a:latin typeface="+mn-lt"/>
                          <a:ea typeface="+mn-ea"/>
                          <a:cs typeface="+mn-cs"/>
                        </a:rPr>
                        <a:t>Subject Taught/Lab</a:t>
                      </a:r>
                      <a:r>
                        <a:rPr lang="en-IN" sz="1200" kern="1200" dirty="0">
                          <a:solidFill>
                            <a:schemeClr val="dk1"/>
                          </a:solidFill>
                          <a:effectLst/>
                          <a:latin typeface="+mn-lt"/>
                          <a:ea typeface="+mn-ea"/>
                          <a:cs typeface="+mn-cs"/>
                        </a:rPr>
                        <a:t>: </a:t>
                      </a:r>
                      <a:r>
                        <a:rPr lang="en-IN" sz="1200" kern="1200" dirty="0" err="1">
                          <a:solidFill>
                            <a:schemeClr val="dk1"/>
                          </a:solidFill>
                          <a:effectLst/>
                          <a:latin typeface="+mn-lt"/>
                          <a:ea typeface="+mn-ea"/>
                          <a:cs typeface="+mn-cs"/>
                        </a:rPr>
                        <a:t>M.Tech</a:t>
                      </a:r>
                      <a:r>
                        <a:rPr lang="en-IN" sz="1200" kern="1200" dirty="0">
                          <a:solidFill>
                            <a:schemeClr val="dk1"/>
                          </a:solidFill>
                          <a:effectLst/>
                          <a:latin typeface="+mn-lt"/>
                          <a:ea typeface="+mn-ea"/>
                          <a:cs typeface="+mn-cs"/>
                        </a:rPr>
                        <a:t> AI Lab in Python, Design Thinking, OOT using JAVA</a:t>
                      </a:r>
                    </a:p>
                    <a:p>
                      <a:r>
                        <a:rPr lang="en-IN" sz="1200" b="1" kern="1200" dirty="0">
                          <a:solidFill>
                            <a:schemeClr val="dk1"/>
                          </a:solidFill>
                          <a:effectLst/>
                          <a:latin typeface="+mn-lt"/>
                          <a:ea typeface="+mn-ea"/>
                          <a:cs typeface="+mn-cs"/>
                        </a:rPr>
                        <a:t>Subject Interest</a:t>
                      </a:r>
                      <a:r>
                        <a:rPr lang="en-IN" sz="1200" kern="1200" dirty="0">
                          <a:solidFill>
                            <a:schemeClr val="dk1"/>
                          </a:solidFill>
                          <a:effectLst/>
                          <a:latin typeface="+mn-lt"/>
                          <a:ea typeface="+mn-ea"/>
                          <a:cs typeface="+mn-cs"/>
                        </a:rPr>
                        <a:t>:</a:t>
                      </a:r>
                      <a:r>
                        <a:rPr lang="en-IN" sz="1200" b="1" kern="1200" dirty="0">
                          <a:solidFill>
                            <a:schemeClr val="dk1"/>
                          </a:solidFill>
                          <a:effectLst/>
                          <a:latin typeface="+mn-lt"/>
                          <a:ea typeface="+mn-ea"/>
                          <a:cs typeface="+mn-cs"/>
                        </a:rPr>
                        <a:t> </a:t>
                      </a:r>
                      <a:r>
                        <a:rPr lang="en-IN" sz="1200" kern="1200" dirty="0">
                          <a:solidFill>
                            <a:schemeClr val="dk1"/>
                          </a:solidFill>
                          <a:effectLst/>
                          <a:latin typeface="+mn-lt"/>
                          <a:ea typeface="+mn-ea"/>
                          <a:cs typeface="+mn-cs"/>
                        </a:rPr>
                        <a:t>Artificial Intelligence, Python</a:t>
                      </a:r>
                    </a:p>
                  </a:txBody>
                  <a:tcPr marL="68580" marR="68580"/>
                </a:tc>
                <a:extLst>
                  <a:ext uri="{0D108BD9-81ED-4DB2-BD59-A6C34878D82A}">
                    <a16:rowId xmlns:a16="http://schemas.microsoft.com/office/drawing/2014/main" val="3531348583"/>
                  </a:ext>
                </a:extLst>
              </a:tr>
              <a:tr h="1476232">
                <a:tc>
                  <a:txBody>
                    <a:bodyPr/>
                    <a:lstStyle/>
                    <a:p>
                      <a:r>
                        <a:rPr lang="en-US" sz="1200" dirty="0"/>
                        <a:t>Industrial Work Experience</a:t>
                      </a:r>
                    </a:p>
                    <a:p>
                      <a:endParaRPr lang="en-US" sz="1200" dirty="0"/>
                    </a:p>
                  </a:txBody>
                  <a:tcPr marL="68580" marR="68580"/>
                </a:tc>
                <a:tc>
                  <a:txBody>
                    <a:bodyPr/>
                    <a:lstStyle/>
                    <a:p>
                      <a:r>
                        <a:rPr lang="en-US" sz="1200" dirty="0"/>
                        <a:t>2.6 Years</a:t>
                      </a:r>
                    </a:p>
                    <a:p>
                      <a:pPr algn="just"/>
                      <a:r>
                        <a:rPr lang="en-US" sz="1200" b="0" dirty="0"/>
                        <a:t>Worked as Configuration Management Engineer  and Network Integration Engineer in 3G and 4G Technology at</a:t>
                      </a:r>
                      <a:r>
                        <a:rPr lang="en-US" sz="1200" b="0" kern="1200" dirty="0">
                          <a:solidFill>
                            <a:schemeClr val="dk1"/>
                          </a:solidFill>
                          <a:effectLst/>
                          <a:latin typeface="+mn-lt"/>
                          <a:ea typeface="+mn-ea"/>
                          <a:cs typeface="+mn-cs"/>
                        </a:rPr>
                        <a:t> </a:t>
                      </a:r>
                      <a:r>
                        <a:rPr lang="en-IN" sz="1200" b="0" kern="1200" dirty="0">
                          <a:solidFill>
                            <a:schemeClr val="dk1"/>
                          </a:solidFill>
                          <a:effectLst/>
                          <a:latin typeface="+mn-lt"/>
                          <a:ea typeface="+mn-ea"/>
                          <a:cs typeface="+mn-cs"/>
                        </a:rPr>
                        <a:t>Nokia, Sector-62, Noida (21 Jan 2016 to 20 July 2017)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mn-lt"/>
                          <a:ea typeface="+mn-ea"/>
                          <a:cs typeface="+mn-cs"/>
                        </a:rPr>
                        <a:t>Worked as Fault Management Engineer </a:t>
                      </a:r>
                      <a:r>
                        <a:rPr lang="en-GB" sz="1200" b="0" kern="1200" dirty="0" err="1">
                          <a:solidFill>
                            <a:schemeClr val="dk1"/>
                          </a:solidFill>
                          <a:effectLst/>
                          <a:latin typeface="+mn-lt"/>
                          <a:ea typeface="+mn-ea"/>
                          <a:cs typeface="+mn-cs"/>
                        </a:rPr>
                        <a:t>inEricsson</a:t>
                      </a:r>
                      <a:r>
                        <a:rPr lang="en-GB" sz="1200" b="0" kern="1200" dirty="0">
                          <a:solidFill>
                            <a:schemeClr val="dk1"/>
                          </a:solidFill>
                          <a:effectLst/>
                          <a:latin typeface="+mn-lt"/>
                          <a:ea typeface="+mn-ea"/>
                          <a:cs typeface="+mn-cs"/>
                        </a:rPr>
                        <a:t>, Sector-62,Noida(2 Feb 2015 to 20 Jan 2016)</a:t>
                      </a:r>
                      <a:r>
                        <a:rPr lang="en-IN" sz="1200" b="0" dirty="0">
                          <a:effectLst/>
                        </a:rPr>
                        <a:t> </a:t>
                      </a:r>
                      <a:endParaRPr lang="en-IN" sz="1200" b="0" kern="1200" dirty="0">
                        <a:solidFill>
                          <a:schemeClr val="dk1"/>
                        </a:solidFill>
                        <a:effectLst/>
                        <a:latin typeface="+mn-lt"/>
                        <a:ea typeface="+mn-ea"/>
                        <a:cs typeface="+mn-cs"/>
                      </a:endParaRPr>
                    </a:p>
                  </a:txBody>
                  <a:tcPr marL="68580" marR="68580"/>
                </a:tc>
                <a:extLst>
                  <a:ext uri="{0D108BD9-81ED-4DB2-BD59-A6C34878D82A}">
                    <a16:rowId xmlns:a16="http://schemas.microsoft.com/office/drawing/2014/main" val="778506616"/>
                  </a:ext>
                </a:extLst>
              </a:tr>
            </a:tbl>
          </a:graphicData>
        </a:graphic>
      </p:graphicFrame>
      <p:sp>
        <p:nvSpPr>
          <p:cNvPr id="4" name="Title 1">
            <a:extLst>
              <a:ext uri="{FF2B5EF4-FFF2-40B4-BE49-F238E27FC236}">
                <a16:creationId xmlns:a16="http://schemas.microsoft.com/office/drawing/2014/main" id="{EB97A82B-2560-C14E-AA99-1C83A02642CB}"/>
              </a:ext>
            </a:extLst>
          </p:cNvPr>
          <p:cNvSpPr txBox="1">
            <a:spLocks/>
          </p:cNvSpPr>
          <p:nvPr/>
        </p:nvSpPr>
        <p:spPr>
          <a:xfrm>
            <a:off x="1438242" y="3"/>
            <a:ext cx="7420038"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p>
        </p:txBody>
      </p:sp>
      <p:graphicFrame>
        <p:nvGraphicFramePr>
          <p:cNvPr id="6" name="Table 6">
            <a:extLst>
              <a:ext uri="{FF2B5EF4-FFF2-40B4-BE49-F238E27FC236}">
                <a16:creationId xmlns:a16="http://schemas.microsoft.com/office/drawing/2014/main" id="{3BDC77AE-F93F-8C4F-A7D4-CE8494EAE8B9}"/>
              </a:ext>
            </a:extLst>
          </p:cNvPr>
          <p:cNvGraphicFramePr>
            <a:graphicFrameLocks noGrp="1"/>
          </p:cNvGraphicFramePr>
          <p:nvPr/>
        </p:nvGraphicFramePr>
        <p:xfrm>
          <a:off x="642910" y="3857452"/>
          <a:ext cx="8215370" cy="2202000"/>
        </p:xfrm>
        <a:graphic>
          <a:graphicData uri="http://schemas.openxmlformats.org/drawingml/2006/table">
            <a:tbl>
              <a:tblPr firstRow="1" bandRow="1">
                <a:tableStyleId>{5C22544A-7EE6-4342-B048-85BDC9FD1C3A}</a:tableStyleId>
              </a:tblPr>
              <a:tblGrid>
                <a:gridCol w="1821670">
                  <a:extLst>
                    <a:ext uri="{9D8B030D-6E8A-4147-A177-3AD203B41FA5}">
                      <a16:colId xmlns:a16="http://schemas.microsoft.com/office/drawing/2014/main" val="3748412353"/>
                    </a:ext>
                  </a:extLst>
                </a:gridCol>
                <a:gridCol w="6393700">
                  <a:extLst>
                    <a:ext uri="{9D8B030D-6E8A-4147-A177-3AD203B41FA5}">
                      <a16:colId xmlns:a16="http://schemas.microsoft.com/office/drawing/2014/main" val="945288000"/>
                    </a:ext>
                  </a:extLst>
                </a:gridCol>
              </a:tblGrid>
              <a:tr h="508154">
                <a:tc>
                  <a:txBody>
                    <a:bodyPr/>
                    <a:lstStyle/>
                    <a:p>
                      <a:r>
                        <a:rPr lang="en-US" sz="1200" dirty="0"/>
                        <a:t>Education Background</a:t>
                      </a:r>
                    </a:p>
                  </a:txBody>
                  <a:tcPr marL="68580" marR="68580"/>
                </a:tc>
                <a:tc>
                  <a:txBody>
                    <a:bodyPr/>
                    <a:lstStyle/>
                    <a:p>
                      <a:r>
                        <a:rPr lang="en-US" sz="1200" dirty="0"/>
                        <a:t>Details</a:t>
                      </a:r>
                    </a:p>
                  </a:txBody>
                  <a:tcPr marL="68580" marR="68580"/>
                </a:tc>
                <a:extLst>
                  <a:ext uri="{0D108BD9-81ED-4DB2-BD59-A6C34878D82A}">
                    <a16:rowId xmlns:a16="http://schemas.microsoft.com/office/drawing/2014/main" val="2095852574"/>
                  </a:ext>
                </a:extLst>
              </a:tr>
              <a:tr h="846923">
                <a:tc>
                  <a:txBody>
                    <a:bodyPr/>
                    <a:lstStyle/>
                    <a:p>
                      <a:r>
                        <a:rPr lang="en-US" sz="1200" dirty="0" err="1"/>
                        <a:t>M.Tech</a:t>
                      </a:r>
                      <a:r>
                        <a:rPr lang="en-US" sz="1200" dirty="0"/>
                        <a:t> in Computer Science Engineering(2017-19)</a:t>
                      </a:r>
                    </a:p>
                  </a:txBody>
                  <a:tcPr marL="68580" marR="68580"/>
                </a:tc>
                <a:tc>
                  <a:txBody>
                    <a:bodyPr/>
                    <a:lstStyle/>
                    <a:p>
                      <a:pPr algn="l">
                        <a:lnSpc>
                          <a:spcPct val="150000"/>
                        </a:lnSpc>
                      </a:pPr>
                      <a:r>
                        <a:rPr lang="en-IN" sz="1200" kern="50" spc="-30" dirty="0">
                          <a:solidFill>
                            <a:srgbClr val="3F3A38"/>
                          </a:solidFill>
                          <a:effectLst/>
                          <a:latin typeface="Arial" panose="020B0604020202020204" pitchFamily="34" charset="0"/>
                          <a:ea typeface="SimSun" panose="02010600030101010101" pitchFamily="2" charset="-122"/>
                          <a:cs typeface="Mangal" panose="02040503050203030202" pitchFamily="18" charset="0"/>
                        </a:rPr>
                        <a:t>  Gautam Buddha University, Greater Noida</a:t>
                      </a:r>
                    </a:p>
                  </a:txBody>
                  <a:tcPr marL="0" marR="0" marT="3810" marB="3810"/>
                </a:tc>
                <a:extLst>
                  <a:ext uri="{0D108BD9-81ED-4DB2-BD59-A6C34878D82A}">
                    <a16:rowId xmlns:a16="http://schemas.microsoft.com/office/drawing/2014/main" val="1998648160"/>
                  </a:ext>
                </a:extLst>
              </a:tr>
              <a:tr h="846923">
                <a:tc>
                  <a:txBody>
                    <a:bodyPr/>
                    <a:lstStyle/>
                    <a:p>
                      <a:r>
                        <a:rPr lang="en-US" sz="1200" dirty="0" err="1"/>
                        <a:t>B.Tech</a:t>
                      </a:r>
                      <a:r>
                        <a:rPr lang="en-US" sz="1200" dirty="0"/>
                        <a:t> in Computer Science Engineering(2011-15)</a:t>
                      </a:r>
                    </a:p>
                  </a:txBody>
                  <a:tcPr marL="68580" marR="68580"/>
                </a:tc>
                <a:tc>
                  <a:txBody>
                    <a:bodyPr/>
                    <a:lstStyle/>
                    <a:p>
                      <a:r>
                        <a:rPr lang="en-US" sz="1200" dirty="0"/>
                        <a:t>I.T.S Engineering College, Greater Noida</a:t>
                      </a:r>
                    </a:p>
                  </a:txBody>
                  <a:tcPr marL="68580" marR="68580"/>
                </a:tc>
                <a:extLst>
                  <a:ext uri="{0D108BD9-81ED-4DB2-BD59-A6C34878D82A}">
                    <a16:rowId xmlns:a16="http://schemas.microsoft.com/office/drawing/2014/main" val="4285944313"/>
                  </a:ext>
                </a:extLst>
              </a:tr>
            </a:tbl>
          </a:graphicData>
        </a:graphic>
      </p:graphicFrame>
      <p:sp>
        <p:nvSpPr>
          <p:cNvPr id="7"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8"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9"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2</a:t>
            </a:fld>
            <a:endParaRPr lang="en-US"/>
          </a:p>
        </p:txBody>
      </p:sp>
      <p:pic>
        <p:nvPicPr>
          <p:cNvPr id="10" name="Picture 2" descr="NIET">
            <a:extLst>
              <a:ext uri="{FF2B5EF4-FFF2-40B4-BE49-F238E27FC236}">
                <a16:creationId xmlns:a16="http://schemas.microsoft.com/office/drawing/2014/main" id="{AC72F1A4-DDCC-FD4F-9230-6DCD3A8A6F07}"/>
              </a:ext>
            </a:extLst>
          </p:cNvPr>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978201927"/>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Font typeface="Arial" panose="020B0604020202020204" pitchFamily="34" charset="0"/>
              <a:buChar char="•"/>
            </a:pPr>
            <a:r>
              <a:rPr lang="en-US" sz="2200" dirty="0"/>
              <a:t>Student must know at least the basics of how to use a computer and should be able to start a command line shell. </a:t>
            </a:r>
          </a:p>
          <a:p>
            <a:pPr algn="just">
              <a:buFont typeface="Arial" panose="020B0604020202020204" pitchFamily="34" charset="0"/>
              <a:buChar char="•"/>
            </a:pPr>
            <a:r>
              <a:rPr lang="en-US" sz="2200" dirty="0"/>
              <a:t>Knowledge of basic programming concepts, as covered in ‘Programming Basic” course is necessary.</a:t>
            </a:r>
          </a:p>
          <a:p>
            <a:endParaRPr lang="en-US" sz="2200" dirty="0"/>
          </a:p>
        </p:txBody>
      </p:sp>
      <p:sp>
        <p:nvSpPr>
          <p:cNvPr id="4" name="Date Placeholder 3"/>
          <p:cNvSpPr>
            <a:spLocks noGrp="1"/>
          </p:cNvSpPr>
          <p:nvPr>
            <p:ph type="dt" sz="half" idx="10"/>
          </p:nvPr>
        </p:nvSpPr>
        <p:spPr/>
        <p:txBody>
          <a:bodyPr/>
          <a:lstStyle/>
          <a:p>
            <a:fld id="{6623D796-8B8D-4073-A0B5-FAEFE1CDEDFC}"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 and Recap</a:t>
            </a:r>
          </a:p>
        </p:txBody>
      </p:sp>
      <p:sp>
        <p:nvSpPr>
          <p:cNvPr id="9" name="Footer Placeholder 4">
            <a:extLst>
              <a:ext uri="{FF2B5EF4-FFF2-40B4-BE49-F238E27FC236}">
                <a16:creationId xmlns:a16="http://schemas.microsoft.com/office/drawing/2014/main" id="{A3B66D54-976C-4E48-8626-9B929927291B}"/>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19310655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914400"/>
            <a:ext cx="8399490" cy="5407824"/>
          </a:xfrm>
        </p:spPr>
        <p:txBody>
          <a:bodyPr numCol="2" spcCol="457200">
            <a:normAutofit fontScale="32500" lnSpcReduction="20000"/>
          </a:bodyPr>
          <a:lstStyle/>
          <a:p>
            <a:pPr marL="457200" indent="-457200">
              <a:lnSpc>
                <a:spcPct val="150000"/>
              </a:lnSpc>
              <a:buFont typeface="+mj-lt"/>
              <a:buAutoNum type="arabicPeriod"/>
            </a:pPr>
            <a:r>
              <a:rPr lang="en-US" sz="6800" b="1" dirty="0">
                <a:latin typeface="+mj-lt"/>
                <a:cs typeface="Times New Roman" panose="02020603050405020304" pitchFamily="18" charset="0"/>
              </a:rPr>
              <a:t>Object Oriented Programming</a:t>
            </a:r>
          </a:p>
          <a:p>
            <a:pPr lvl="1">
              <a:lnSpc>
                <a:spcPct val="150000"/>
              </a:lnSpc>
            </a:pPr>
            <a:r>
              <a:rPr lang="en-US" sz="6800" b="1" dirty="0">
                <a:latin typeface="+mj-lt"/>
                <a:cs typeface="Times New Roman" panose="02020603050405020304" pitchFamily="18" charset="0"/>
              </a:rPr>
              <a:t>Introduction and Features</a:t>
            </a:r>
          </a:p>
          <a:p>
            <a:pPr lvl="1">
              <a:lnSpc>
                <a:spcPct val="150000"/>
              </a:lnSpc>
            </a:pPr>
            <a:r>
              <a:rPr lang="en-US" sz="6800" b="1" dirty="0">
                <a:latin typeface="+mj-lt"/>
                <a:cs typeface="Times New Roman" panose="02020603050405020304" pitchFamily="18" charset="0"/>
              </a:rPr>
              <a:t>Abstraction</a:t>
            </a:r>
          </a:p>
          <a:p>
            <a:pPr lvl="1">
              <a:lnSpc>
                <a:spcPct val="150000"/>
              </a:lnSpc>
            </a:pPr>
            <a:r>
              <a:rPr lang="en-US" sz="6800" b="1" dirty="0">
                <a:latin typeface="+mj-lt"/>
                <a:cs typeface="Times New Roman" panose="02020603050405020304" pitchFamily="18" charset="0"/>
              </a:rPr>
              <a:t>Encapsulation</a:t>
            </a:r>
          </a:p>
          <a:p>
            <a:pPr lvl="1">
              <a:lnSpc>
                <a:spcPct val="150000"/>
              </a:lnSpc>
            </a:pPr>
            <a:r>
              <a:rPr lang="en-US" sz="6800" b="1" dirty="0">
                <a:latin typeface="+mj-lt"/>
                <a:cs typeface="Times New Roman" panose="02020603050405020304" pitchFamily="18" charset="0"/>
              </a:rPr>
              <a:t>Polymorphism</a:t>
            </a:r>
          </a:p>
          <a:p>
            <a:pPr lvl="1">
              <a:lnSpc>
                <a:spcPct val="150000"/>
              </a:lnSpc>
            </a:pPr>
            <a:r>
              <a:rPr lang="en-US" sz="6800" b="1" dirty="0">
                <a:latin typeface="+mj-lt"/>
                <a:cs typeface="Times New Roman" panose="02020603050405020304" pitchFamily="18" charset="0"/>
              </a:rPr>
              <a:t>Inheritance</a:t>
            </a:r>
          </a:p>
          <a:p>
            <a:pPr marL="457200" indent="-457200">
              <a:lnSpc>
                <a:spcPct val="150000"/>
              </a:lnSpc>
              <a:buFont typeface="+mj-lt"/>
              <a:buAutoNum type="arabicPeriod"/>
            </a:pPr>
            <a:r>
              <a:rPr lang="en-US" sz="6800" b="1" dirty="0">
                <a:latin typeface="+mj-lt"/>
                <a:cs typeface="Times New Roman" panose="02020603050405020304" pitchFamily="18" charset="0"/>
              </a:rPr>
              <a:t>Modeling Concepts</a:t>
            </a:r>
          </a:p>
          <a:p>
            <a:pPr lvl="1">
              <a:lnSpc>
                <a:spcPct val="150000"/>
              </a:lnSpc>
            </a:pPr>
            <a:r>
              <a:rPr lang="en-US" sz="6800" b="1" dirty="0">
                <a:latin typeface="+mj-lt"/>
                <a:cs typeface="Times New Roman" panose="02020603050405020304" pitchFamily="18" charset="0"/>
              </a:rPr>
              <a:t>Class Diagram</a:t>
            </a:r>
          </a:p>
          <a:p>
            <a:pPr lvl="1">
              <a:lnSpc>
                <a:spcPct val="150000"/>
              </a:lnSpc>
            </a:pPr>
            <a:r>
              <a:rPr lang="en-US" sz="6800" b="1" dirty="0">
                <a:latin typeface="+mj-lt"/>
                <a:cs typeface="Times New Roman" panose="02020603050405020304" pitchFamily="18" charset="0"/>
              </a:rPr>
              <a:t>Object Diagram</a:t>
            </a:r>
          </a:p>
          <a:p>
            <a:pPr marL="514350" indent="-514350">
              <a:lnSpc>
                <a:spcPct val="150000"/>
              </a:lnSpc>
              <a:buFont typeface="+mj-lt"/>
              <a:buAutoNum type="arabicPeriod"/>
            </a:pPr>
            <a:r>
              <a:rPr lang="en-US" sz="6800" b="1" dirty="0">
                <a:latin typeface="+mj-lt"/>
                <a:cs typeface="Times New Roman" panose="02020603050405020304" pitchFamily="18" charset="0"/>
              </a:rPr>
              <a:t>Control Statements</a:t>
            </a:r>
          </a:p>
          <a:p>
            <a:pPr lvl="1">
              <a:lnSpc>
                <a:spcPct val="150000"/>
              </a:lnSpc>
            </a:pPr>
            <a:r>
              <a:rPr lang="en-US" sz="6800" b="1" dirty="0">
                <a:latin typeface="+mj-lt"/>
                <a:cs typeface="Times New Roman" panose="02020603050405020304" pitchFamily="18" charset="0"/>
              </a:rPr>
              <a:t>Decision Making</a:t>
            </a:r>
          </a:p>
          <a:p>
            <a:pPr lvl="1">
              <a:lnSpc>
                <a:spcPct val="150000"/>
              </a:lnSpc>
            </a:pPr>
            <a:r>
              <a:rPr lang="en-US" sz="6800" b="1" dirty="0">
                <a:latin typeface="+mj-lt"/>
                <a:cs typeface="Times New Roman" panose="02020603050405020304" pitchFamily="18" charset="0"/>
              </a:rPr>
              <a:t>Looping</a:t>
            </a:r>
          </a:p>
          <a:p>
            <a:pPr lvl="1">
              <a:lnSpc>
                <a:spcPct val="150000"/>
              </a:lnSpc>
            </a:pPr>
            <a:r>
              <a:rPr lang="en-US" sz="6800" b="1" dirty="0">
                <a:latin typeface="+mj-lt"/>
                <a:cs typeface="Times New Roman" panose="02020603050405020304" pitchFamily="18" charset="0"/>
              </a:rPr>
              <a:t>Branching</a:t>
            </a:r>
          </a:p>
          <a:p>
            <a:pPr lvl="1">
              <a:lnSpc>
                <a:spcPct val="150000"/>
              </a:lnSpc>
            </a:pPr>
            <a:r>
              <a:rPr lang="en-US" sz="6800" b="1" dirty="0">
                <a:latin typeface="+mj-lt"/>
                <a:cs typeface="Times New Roman" panose="02020603050405020304" pitchFamily="18" charset="0"/>
              </a:rPr>
              <a:t> Argument Passing Mechanism</a:t>
            </a:r>
          </a:p>
          <a:p>
            <a:pPr lvl="1">
              <a:lnSpc>
                <a:spcPct val="150000"/>
              </a:lnSpc>
            </a:pPr>
            <a:r>
              <a:rPr lang="en-US" sz="6800" b="1" dirty="0">
                <a:latin typeface="+mj-lt"/>
                <a:cs typeface="Times New Roman" panose="02020603050405020304" pitchFamily="18" charset="0"/>
              </a:rPr>
              <a:t>Command Line Argument</a:t>
            </a:r>
          </a:p>
          <a:p>
            <a:pPr lvl="1">
              <a:lnSpc>
                <a:spcPct val="150000"/>
              </a:lnSpc>
            </a:pPr>
            <a:endParaRPr lang="en-US" sz="3100" b="1" dirty="0">
              <a:latin typeface="+mj-lt"/>
              <a:cs typeface="Times New Roman" panose="02020603050405020304" pitchFamily="18" charset="0"/>
            </a:endParaRPr>
          </a:p>
          <a:p>
            <a:pPr marL="0" indent="0">
              <a:lnSpc>
                <a:spcPct val="150000"/>
              </a:lnSpc>
              <a:buNone/>
            </a:pPr>
            <a:endParaRPr lang="en-US" sz="2400" b="1" dirty="0"/>
          </a:p>
        </p:txBody>
      </p:sp>
      <p:sp>
        <p:nvSpPr>
          <p:cNvPr id="6" name="Date Placeholder 5"/>
          <p:cNvSpPr>
            <a:spLocks noGrp="1"/>
          </p:cNvSpPr>
          <p:nvPr>
            <p:ph type="dt" sz="half" idx="10"/>
          </p:nvPr>
        </p:nvSpPr>
        <p:spPr/>
        <p:txBody>
          <a:bodyPr/>
          <a:lstStyle/>
          <a:p>
            <a:fld id="{64E9F399-26A2-470F-ACF9-6299A9740A87}" type="datetime1">
              <a:rPr lang="en-US" smtClean="0"/>
              <a:t>11/15/21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Content</a:t>
            </a:r>
          </a:p>
        </p:txBody>
      </p:sp>
      <p:sp>
        <p:nvSpPr>
          <p:cNvPr id="11" name="Footer Placeholder 4">
            <a:extLst>
              <a:ext uri="{FF2B5EF4-FFF2-40B4-BE49-F238E27FC236}">
                <a16:creationId xmlns:a16="http://schemas.microsoft.com/office/drawing/2014/main" id="{1A1A939B-8EA0-4395-8D25-46B2D429A240}"/>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sp>
        <p:nvSpPr>
          <p:cNvPr id="10" name="Content Placeholder 2">
            <a:extLst>
              <a:ext uri="{FF2B5EF4-FFF2-40B4-BE49-F238E27FC236}">
                <a16:creationId xmlns:a16="http://schemas.microsoft.com/office/drawing/2014/main" id="{453DA7E0-3D36-4962-B3DA-BBB132EF3FAD}"/>
              </a:ext>
            </a:extLst>
          </p:cNvPr>
          <p:cNvSpPr txBox="1">
            <a:spLocks/>
          </p:cNvSpPr>
          <p:nvPr/>
        </p:nvSpPr>
        <p:spPr>
          <a:xfrm>
            <a:off x="4589489" y="914400"/>
            <a:ext cx="4191000" cy="5407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en-US" sz="2400" b="1" dirty="0"/>
          </a:p>
        </p:txBody>
      </p:sp>
      <p:pic>
        <p:nvPicPr>
          <p:cNvPr id="14" name="Picture 2" descr="NIET"/>
          <p:cNvPicPr>
            <a:picLocks noChangeAspect="1" noChangeArrowheads="1"/>
          </p:cNvPicPr>
          <p:nvPr/>
        </p:nvPicPr>
        <p:blipFill>
          <a:blip r:embed="rId3"/>
          <a:srcRect/>
          <a:stretch>
            <a:fillRect/>
          </a:stretch>
        </p:blipFill>
        <p:spPr bwMode="auto">
          <a:xfrm>
            <a:off x="35429" y="-16"/>
            <a:ext cx="1259632" cy="847725"/>
          </a:xfrm>
          <a:prstGeom prst="rect">
            <a:avLst/>
          </a:prstGeom>
          <a:noFill/>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This course gives the fundamental knowledge of basic OOPS concept.</a:t>
            </a:r>
          </a:p>
          <a:p>
            <a:pPr algn="just"/>
            <a:r>
              <a:rPr lang="en-US" sz="2200" dirty="0"/>
              <a:t>The unit will help the students to understand how the approaches of OOPS helps in solving complex problems</a:t>
            </a:r>
          </a:p>
          <a:p>
            <a:pPr algn="just"/>
            <a:r>
              <a:rPr lang="en-US" sz="2200" dirty="0"/>
              <a:t>Basic understanding of modeling used.</a:t>
            </a:r>
          </a:p>
          <a:p>
            <a:pPr algn="just"/>
            <a:r>
              <a:rPr lang="en-US" sz="2200" dirty="0"/>
              <a:t>Overview of control statements and using them in programs.</a:t>
            </a:r>
          </a:p>
          <a:p>
            <a:pPr marL="0" indent="0" algn="just">
              <a:buNone/>
            </a:pPr>
            <a:endParaRPr lang="en-US" sz="2200" dirty="0"/>
          </a:p>
          <a:p>
            <a:pPr algn="just"/>
            <a:endParaRPr lang="en-US" sz="2200" dirty="0"/>
          </a:p>
        </p:txBody>
      </p:sp>
      <p:sp>
        <p:nvSpPr>
          <p:cNvPr id="4" name="Date Placeholder 3"/>
          <p:cNvSpPr>
            <a:spLocks noGrp="1"/>
          </p:cNvSpPr>
          <p:nvPr>
            <p:ph type="dt" sz="half" idx="10"/>
          </p:nvPr>
        </p:nvSpPr>
        <p:spPr/>
        <p:txBody>
          <a:bodyPr/>
          <a:lstStyle/>
          <a:p>
            <a:fld id="{0CAAE46A-8188-4280-A702-5D5191BCFB0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a:noFill/>
                </a:ln>
                <a:solidFill>
                  <a:schemeClr val="dk1"/>
                </a:solidFill>
                <a:effectLst/>
                <a:uLnTx/>
                <a:uFillTx/>
                <a:latin typeface="+mn-lt"/>
                <a:ea typeface="+mn-ea"/>
                <a:cs typeface="+mn-cs"/>
              </a:rPr>
              <a:t>Objective </a:t>
            </a:r>
            <a:r>
              <a:rPr kumimoji="0" lang="en-US" sz="3000" b="0" i="0" u="none" strike="noStrike" kern="1200" cap="none" spc="0" normalizeH="0" baseline="0" noProof="0" dirty="0">
                <a:ln>
                  <a:noFill/>
                </a:ln>
                <a:solidFill>
                  <a:schemeClr val="dk1"/>
                </a:solidFill>
                <a:effectLst/>
                <a:uLnTx/>
                <a:uFillTx/>
                <a:latin typeface="+mn-lt"/>
                <a:ea typeface="+mn-ea"/>
                <a:cs typeface="+mn-cs"/>
              </a:rPr>
              <a:t>of Unit</a:t>
            </a:r>
          </a:p>
        </p:txBody>
      </p:sp>
      <p:sp>
        <p:nvSpPr>
          <p:cNvPr id="9" name="Footer Placeholder 4">
            <a:extLst>
              <a:ext uri="{FF2B5EF4-FFF2-40B4-BE49-F238E27FC236}">
                <a16:creationId xmlns:a16="http://schemas.microsoft.com/office/drawing/2014/main" id="{A3B66D54-976C-4E48-8626-9B929927291B}"/>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342891" indent="-342891" algn="just">
              <a:lnSpc>
                <a:spcPct val="120000"/>
              </a:lnSpc>
              <a:buFont typeface="Arial" panose="020B0604020202020204" pitchFamily="34" charset="0"/>
              <a:buChar char="•"/>
            </a:pPr>
            <a:r>
              <a:rPr lang="en-US" sz="2200" dirty="0">
                <a:cs typeface="Times New Roman" panose="02020603050405020304" pitchFamily="18" charset="0"/>
              </a:rPr>
              <a:t>The main aim of OOP is to bind together the data and the functions that operate on them so that no other part of the code can access this data except that function.</a:t>
            </a:r>
          </a:p>
          <a:p>
            <a:pPr marL="342891" indent="-342891" algn="just">
              <a:lnSpc>
                <a:spcPct val="120000"/>
              </a:lnSpc>
              <a:buFont typeface="Arial" panose="020B0604020202020204" pitchFamily="34" charset="0"/>
              <a:buChar char="•"/>
            </a:pPr>
            <a:r>
              <a:rPr lang="en-US" sz="2200" dirty="0">
                <a:cs typeface="Times New Roman" panose="02020603050405020304" pitchFamily="18" charset="0"/>
              </a:rPr>
              <a:t>In the object-oriented paradigm, the list and the associated operations are treated as one entity known as an object. </a:t>
            </a:r>
          </a:p>
          <a:p>
            <a:pPr algn="just">
              <a:lnSpc>
                <a:spcPct val="120000"/>
              </a:lnSpc>
            </a:pPr>
            <a:r>
              <a:rPr lang="en-US" sz="2200" dirty="0">
                <a:cs typeface="Times New Roman" panose="02020603050405020304" pitchFamily="18" charset="0"/>
              </a:rPr>
              <a:t>The striking features of OOP include the following: </a:t>
            </a:r>
          </a:p>
          <a:p>
            <a:pPr marL="857250" lvl="1" indent="-457200" algn="just">
              <a:lnSpc>
                <a:spcPct val="120000"/>
              </a:lnSpc>
              <a:buFont typeface="Arial" panose="020B0604020202020204" pitchFamily="34" charset="0"/>
              <a:buChar char="•"/>
            </a:pPr>
            <a:r>
              <a:rPr lang="en-US" sz="2200" dirty="0">
                <a:cs typeface="Times New Roman" panose="02020603050405020304" pitchFamily="18" charset="0"/>
              </a:rPr>
              <a:t>The programs are data centered. </a:t>
            </a:r>
          </a:p>
          <a:p>
            <a:pPr marL="857250" lvl="1" indent="-457200" algn="just">
              <a:lnSpc>
                <a:spcPct val="120000"/>
              </a:lnSpc>
              <a:buFont typeface="Arial" panose="020B0604020202020204" pitchFamily="34" charset="0"/>
              <a:buChar char="•"/>
            </a:pPr>
            <a:r>
              <a:rPr lang="en-US" sz="2200" dirty="0">
                <a:cs typeface="Times New Roman" panose="02020603050405020304" pitchFamily="18" charset="0"/>
              </a:rPr>
              <a:t>Programs are divided in terms of objects and not procedures. </a:t>
            </a:r>
          </a:p>
          <a:p>
            <a:pPr marL="857250" lvl="1" indent="-457200" algn="just">
              <a:lnSpc>
                <a:spcPct val="120000"/>
              </a:lnSpc>
              <a:buFont typeface="Arial" panose="020B0604020202020204" pitchFamily="34" charset="0"/>
              <a:buChar char="•"/>
            </a:pPr>
            <a:r>
              <a:rPr lang="en-US" sz="2200" dirty="0">
                <a:cs typeface="Times New Roman" panose="02020603050405020304" pitchFamily="18" charset="0"/>
              </a:rPr>
              <a:t>Functions that operate on data are tied together with the data. </a:t>
            </a:r>
          </a:p>
          <a:p>
            <a:pPr marL="342891" indent="-342891" algn="l">
              <a:lnSpc>
                <a:spcPct val="17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C9388D8-BB98-4432-A55A-165BE94DE30D}"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Oriented Programming : Introduction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128837983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lvl="1" indent="-342900" algn="just">
              <a:buFont typeface="Arial" panose="020B0604020202020204" pitchFamily="34" charset="0"/>
              <a:buChar char="•"/>
            </a:pPr>
            <a:r>
              <a:rPr lang="en-US" sz="2200" dirty="0">
                <a:cs typeface="Times New Roman" panose="02020603050405020304" pitchFamily="18" charset="0"/>
              </a:rPr>
              <a:t>Data is hidden and not accessible by external functions. </a:t>
            </a:r>
          </a:p>
          <a:p>
            <a:pPr lvl="1" indent="-342900" algn="just">
              <a:buFont typeface="Arial" panose="020B0604020202020204" pitchFamily="34" charset="0"/>
              <a:buChar char="•"/>
            </a:pPr>
            <a:r>
              <a:rPr lang="en-US" sz="2200" dirty="0">
                <a:cs typeface="Times New Roman" panose="02020603050405020304" pitchFamily="18" charset="0"/>
              </a:rPr>
              <a:t>New data and functions can be easily added as and when required. </a:t>
            </a:r>
          </a:p>
          <a:p>
            <a:pPr lvl="1" indent="-342900" algn="just">
              <a:buFont typeface="Arial" panose="020B0604020202020204" pitchFamily="34" charset="0"/>
              <a:buChar char="•"/>
            </a:pPr>
            <a:r>
              <a:rPr lang="en-US" sz="2200" dirty="0">
                <a:cs typeface="Times New Roman" panose="02020603050405020304" pitchFamily="18" charset="0"/>
              </a:rPr>
              <a:t>Follows a bottom-up approach for problem solving. </a:t>
            </a:r>
          </a:p>
          <a:p>
            <a:pPr marL="342891" indent="-342891" algn="l">
              <a:lnSpc>
                <a:spcPct val="17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5B5E8A8-F876-47D1-A776-E7D4F9744BAD}"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Oriented Programming : Introduction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119085759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285750" lvl="1" algn="just">
              <a:buFont typeface="Arial" panose="020B0604020202020204" pitchFamily="34" charset="0"/>
              <a:buChar char="•"/>
            </a:pPr>
            <a:r>
              <a:rPr lang="en-US" sz="2200" dirty="0">
                <a:cs typeface="Times New Roman" pitchFamily="18" charset="0"/>
              </a:rPr>
              <a:t>Need for Object Oriented Approach</a:t>
            </a:r>
          </a:p>
          <a:p>
            <a:pPr marL="685800" lvl="2" algn="just"/>
            <a:r>
              <a:rPr lang="en-US" altLang="en-US" sz="2200" dirty="0">
                <a:cs typeface="Times New Roman" panose="02020603050405020304" pitchFamily="18" charset="0"/>
              </a:rPr>
              <a:t>Challenges in developing a business application.</a:t>
            </a:r>
          </a:p>
          <a:p>
            <a:pPr marL="285750" lvl="1" algn="just">
              <a:buFont typeface="Arial" panose="020B0604020202020204" pitchFamily="34" charset="0"/>
              <a:buChar char="•"/>
            </a:pPr>
            <a:endParaRPr lang="en-US" sz="2200" dirty="0">
              <a:cs typeface="Times New Roman"/>
            </a:endParaRPr>
          </a:p>
          <a:p>
            <a:pPr marL="285750" lvl="1" algn="just">
              <a:buFont typeface="Arial" panose="020B0604020202020204" pitchFamily="34" charset="0"/>
              <a:buChar char="•"/>
            </a:pPr>
            <a:endParaRPr lang="en-US" sz="2200" dirty="0">
              <a:cs typeface="Times New Roman"/>
            </a:endParaRPr>
          </a:p>
          <a:p>
            <a:pPr marL="285750" lvl="1" algn="just">
              <a:buFont typeface="Arial" panose="020B0604020202020204" pitchFamily="34" charset="0"/>
              <a:buChar char="•"/>
            </a:pPr>
            <a:endParaRPr lang="en-US" sz="2200" dirty="0">
              <a:cs typeface="Times New Roman"/>
            </a:endParaRPr>
          </a:p>
          <a:p>
            <a:pPr marL="285750" lvl="1" algn="just">
              <a:buFont typeface="Arial" panose="020B0604020202020204" pitchFamily="34" charset="0"/>
              <a:buChar char="•"/>
            </a:pPr>
            <a:endParaRPr lang="en-US" sz="2200" dirty="0">
              <a:cs typeface="Times New Roman"/>
            </a:endParaRPr>
          </a:p>
          <a:p>
            <a:pPr marL="285750" lvl="1" algn="just">
              <a:buFont typeface="Arial" panose="020B0604020202020204" pitchFamily="34" charset="0"/>
              <a:buChar char="•"/>
            </a:pPr>
            <a:endParaRPr lang="en-US" sz="2200" dirty="0">
              <a:cs typeface="Times New Roman"/>
            </a:endParaRPr>
          </a:p>
          <a:p>
            <a:pPr marL="285750" lvl="1" algn="just">
              <a:buFont typeface="Arial" panose="020B0604020202020204" pitchFamily="34" charset="0"/>
              <a:buChar char="•"/>
            </a:pPr>
            <a:endParaRPr lang="en-US" sz="2200" dirty="0">
              <a:cs typeface="Times New Roman"/>
            </a:endParaRPr>
          </a:p>
          <a:p>
            <a:pPr marL="685800" lvl="2" algn="just"/>
            <a:endParaRPr lang="en-US" sz="2200" dirty="0">
              <a:cs typeface="Times New Roman"/>
            </a:endParaRPr>
          </a:p>
          <a:p>
            <a:pPr marL="685800" lvl="2" algn="just"/>
            <a:r>
              <a:rPr lang="en-US" sz="2200" dirty="0">
                <a:cs typeface="Times New Roman"/>
              </a:rPr>
              <a:t>If these challenges are not addressed, it may lead to software crisis</a:t>
            </a:r>
            <a:endParaRPr lang="en-US" sz="2200" dirty="0"/>
          </a:p>
        </p:txBody>
      </p:sp>
      <p:sp>
        <p:nvSpPr>
          <p:cNvPr id="4" name="Date Placeholder 3"/>
          <p:cNvSpPr>
            <a:spLocks noGrp="1"/>
          </p:cNvSpPr>
          <p:nvPr>
            <p:ph type="dt" sz="half" idx="10"/>
          </p:nvPr>
        </p:nvSpPr>
        <p:spPr/>
        <p:txBody>
          <a:bodyPr/>
          <a:lstStyle/>
          <a:p>
            <a:fld id="{9E907519-FE14-4275-AC9E-3522E047BDD3}"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Oriented Programming : Introduction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a:extLst>
              <a:ext uri="{FF2B5EF4-FFF2-40B4-BE49-F238E27FC236}">
                <a16:creationId xmlns:a16="http://schemas.microsoft.com/office/drawing/2014/main" id="{53B4FF27-CD60-4373-90F5-9C54529D5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706" b="9724"/>
          <a:stretch>
            <a:fillRect/>
          </a:stretch>
        </p:blipFill>
        <p:spPr bwMode="auto">
          <a:xfrm>
            <a:off x="1144792" y="2405501"/>
            <a:ext cx="6854415" cy="204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NIET"/>
          <p:cNvPicPr>
            <a:picLocks noChangeAspect="1" noChangeArrowheads="1"/>
          </p:cNvPicPr>
          <p:nvPr/>
        </p:nvPicPr>
        <p:blipFill>
          <a:blip r:embed="rId3"/>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3988571183"/>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B8BFA0-256D-4AE5-8AC4-78C691527A52}"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Oriented Programming : Features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7">
            <a:extLst>
              <a:ext uri="{FF2B5EF4-FFF2-40B4-BE49-F238E27FC236}">
                <a16:creationId xmlns:a16="http://schemas.microsoft.com/office/drawing/2014/main" id="{CB14125B-C042-4DF6-AA9D-2347EE24F9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5725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NIET"/>
          <p:cNvPicPr>
            <a:picLocks noChangeAspect="1" noChangeArrowheads="1"/>
          </p:cNvPicPr>
          <p:nvPr/>
        </p:nvPicPr>
        <p:blipFill>
          <a:blip r:embed="rId3"/>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269432677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Abstraction is a process of hiding the implementation details from the user, only the functionality will be provided to the user. </a:t>
            </a:r>
          </a:p>
          <a:p>
            <a:pPr algn="just"/>
            <a:r>
              <a:rPr lang="en-US" sz="2200" dirty="0">
                <a:cs typeface="Times New Roman" panose="02020603050405020304" pitchFamily="18" charset="0"/>
              </a:rPr>
              <a:t>In other words, the user will have the information on what the object does instead of how it does.</a:t>
            </a:r>
          </a:p>
          <a:p>
            <a:pPr algn="just"/>
            <a:r>
              <a:rPr lang="en-US" sz="2200" dirty="0">
                <a:cs typeface="Times New Roman" panose="02020603050405020304" pitchFamily="18" charset="0"/>
              </a:rPr>
              <a:t>Example</a:t>
            </a:r>
            <a:r>
              <a:rPr lang="en-US" sz="2200" b="1" dirty="0">
                <a:cs typeface="Times New Roman" panose="02020603050405020304" pitchFamily="18" charset="0"/>
              </a:rPr>
              <a:t> </a:t>
            </a:r>
            <a:r>
              <a:rPr lang="en-US" sz="2200" dirty="0">
                <a:cs typeface="Times New Roman" panose="02020603050405020304" pitchFamily="18" charset="0"/>
              </a:rPr>
              <a:t>1 : when you login to your Amazon account online, you enter your user id and password and press login, what happens when you press login, how the input data sent to amazon server, how it gets verified is all abstracted away from the you.</a:t>
            </a:r>
          </a:p>
          <a:p>
            <a:pPr algn="just"/>
            <a:r>
              <a:rPr lang="en-US" sz="2200" dirty="0">
                <a:cs typeface="Times New Roman" panose="02020603050405020304" pitchFamily="18" charset="0"/>
              </a:rPr>
              <a:t>Example 2 : A car is a well-defined object, which is composed of several other smaller objects like a gearing system, steering mechanism, engine, which are again have their own subsystems. But for humans, car is a one single object, which can be managed by the help of its subsystems, even if their inner details are unknown.</a:t>
            </a:r>
          </a:p>
          <a:p>
            <a:pPr algn="just"/>
            <a:endParaRPr lang="en-US" sz="2200" dirty="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741C28A-9A94-402F-92FE-6901A9DE608C}"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Abstraction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201404836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3C8FAA-4341-4B52-AD1B-41F49F5366EB}"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Abstraction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26" name="Picture 2" descr="real life example of abstraction">
            <a:extLst>
              <a:ext uri="{FF2B5EF4-FFF2-40B4-BE49-F238E27FC236}">
                <a16:creationId xmlns:a16="http://schemas.microsoft.com/office/drawing/2014/main" id="{19D8579D-5C15-42CA-92DF-D9F38665B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97767698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342900" lvl="3" indent="-342900" algn="just">
              <a:buFont typeface="Arial" panose="020B0604020202020204" pitchFamily="34" charset="0"/>
              <a:buChar char="•"/>
            </a:pPr>
            <a:r>
              <a:rPr lang="en-US" sz="2200" dirty="0"/>
              <a:t>Binding the data with the code that manipulates it.</a:t>
            </a:r>
          </a:p>
          <a:p>
            <a:pPr marL="342900" lvl="3" indent="-342900" algn="just">
              <a:buFont typeface="Arial" panose="020B0604020202020204" pitchFamily="34" charset="0"/>
              <a:buChar char="•"/>
            </a:pPr>
            <a:r>
              <a:rPr lang="en-US" sz="2200" dirty="0"/>
              <a:t>It keeps the data and the code safe from external interference</a:t>
            </a:r>
          </a:p>
          <a:p>
            <a:pPr marL="342900" lvl="3" indent="-342900" algn="just">
              <a:buFont typeface="Arial" panose="020B0604020202020204" pitchFamily="34" charset="0"/>
              <a:buChar char="•"/>
            </a:pPr>
            <a:r>
              <a:rPr lang="en-US" sz="2200" dirty="0"/>
              <a:t>Example :-</a:t>
            </a:r>
          </a:p>
          <a:p>
            <a:pPr marL="800100" lvl="4" indent="-342900" algn="just">
              <a:buFont typeface="Arial" panose="020B0604020202020204" pitchFamily="34" charset="0"/>
              <a:buChar char="•"/>
            </a:pPr>
            <a:r>
              <a:rPr lang="en-US" sz="2200" dirty="0"/>
              <a:t>A power steering mechanism of a car. </a:t>
            </a:r>
          </a:p>
          <a:p>
            <a:pPr marL="800100" lvl="4" indent="-342900" algn="just">
              <a:buFont typeface="Arial" panose="020B0604020202020204" pitchFamily="34" charset="0"/>
              <a:buChar char="•"/>
            </a:pPr>
            <a:r>
              <a:rPr lang="en-US" sz="2200" dirty="0"/>
              <a:t>Power steering of a car is a complex system, which internally have lots of components tightly coupled together, they work synchronously to turn the car in the desired direction. </a:t>
            </a:r>
          </a:p>
          <a:p>
            <a:pPr marL="800100" lvl="4" indent="-342900" algn="just">
              <a:buFont typeface="Arial" panose="020B0604020202020204" pitchFamily="34" charset="0"/>
              <a:buChar char="•"/>
            </a:pPr>
            <a:r>
              <a:rPr lang="en-US" sz="2200" dirty="0"/>
              <a:t>It even controls the power delivered by the engine to the steering wheel. </a:t>
            </a:r>
          </a:p>
          <a:p>
            <a:pPr marL="800100" lvl="4" indent="-342900" algn="just">
              <a:buFont typeface="Arial" panose="020B0604020202020204" pitchFamily="34" charset="0"/>
              <a:buChar char="•"/>
            </a:pPr>
            <a:r>
              <a:rPr lang="en-US" sz="2200" dirty="0"/>
              <a:t>But to the external world there is only one interface is available and rest of the complexity is hidden. </a:t>
            </a:r>
          </a:p>
          <a:p>
            <a:pPr marL="800100" lvl="4" indent="-342900" algn="just">
              <a:buFont typeface="Arial" panose="020B0604020202020204" pitchFamily="34" charset="0"/>
              <a:buChar char="•"/>
            </a:pPr>
            <a:r>
              <a:rPr lang="en-US" sz="2200" dirty="0"/>
              <a:t>Moreover, the steering unit is complete and independent. It does not affect the functioning of any other mechanism.</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FF6CFF3C-E47C-4852-B71C-05DE85F1562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Encapsulation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416219986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DCF6E-6AF4-9842-866E-BD20324B4F98}"/>
              </a:ext>
            </a:extLst>
          </p:cNvPr>
          <p:cNvSpPr>
            <a:spLocks noGrp="1"/>
          </p:cNvSpPr>
          <p:nvPr>
            <p:ph idx="1"/>
          </p:nvPr>
        </p:nvSpPr>
        <p:spPr>
          <a:xfrm>
            <a:off x="357158" y="959993"/>
            <a:ext cx="8429684" cy="7112477"/>
          </a:xfrm>
        </p:spPr>
        <p:txBody>
          <a:bodyPr>
            <a:noAutofit/>
          </a:bodyPr>
          <a:lstStyle/>
          <a:p>
            <a:pPr>
              <a:lnSpc>
                <a:spcPct val="150000"/>
              </a:lnSpc>
              <a:spcBef>
                <a:spcPts val="0"/>
              </a:spcBef>
              <a:defRPr/>
            </a:pPr>
            <a:r>
              <a:rPr lang="en-GB" sz="1100" kern="50" spc="-30" dirty="0"/>
              <a:t>Artificial Intelligence in Marketing certified on Certified on 05Oct2021</a:t>
            </a:r>
            <a:r>
              <a:rPr lang="en-IN" sz="1100" kern="50" spc="-30" dirty="0"/>
              <a:t>: </a:t>
            </a:r>
            <a:r>
              <a:rPr lang="en-GB" sz="1100" kern="50" spc="-30" dirty="0"/>
              <a:t>4-5 week online non-credit course authorized by University of Virginia and offered through Coursera</a:t>
            </a:r>
            <a:endParaRPr lang="en-IN" sz="1100" kern="50" spc="-30" dirty="0"/>
          </a:p>
          <a:p>
            <a:pPr>
              <a:lnSpc>
                <a:spcPct val="150000"/>
              </a:lnSpc>
            </a:pPr>
            <a:r>
              <a:rPr lang="en-GB" sz="1100" kern="50" spc="-30" dirty="0"/>
              <a:t>Machine Learning Foundations for Product Managers certified on Certified on 29Sept2021</a:t>
            </a:r>
            <a:r>
              <a:rPr lang="en-IN" sz="1100" kern="50" spc="-30" dirty="0"/>
              <a:t>: </a:t>
            </a:r>
            <a:r>
              <a:rPr lang="en-GB" sz="1100" kern="50" spc="-30" dirty="0"/>
              <a:t>4-5 week online non-credit course authorized by Duke University and offered through Coursera</a:t>
            </a:r>
            <a:endParaRPr lang="en-IN" sz="1100" kern="50" spc="-30" dirty="0"/>
          </a:p>
          <a:p>
            <a:pPr>
              <a:lnSpc>
                <a:spcPct val="150000"/>
              </a:lnSpc>
            </a:pPr>
            <a:r>
              <a:rPr lang="en-GB" sz="1100" kern="50" spc="-30" dirty="0"/>
              <a:t>Human Factors in AI Certified on 26Sept2021: 4-5 week online non-credit course authorized by Duke University and offered through Coursera</a:t>
            </a:r>
            <a:endParaRPr lang="en-IN" sz="1100" kern="50" spc="-30" dirty="0"/>
          </a:p>
          <a:p>
            <a:pPr>
              <a:lnSpc>
                <a:spcPct val="150000"/>
              </a:lnSpc>
            </a:pPr>
            <a:r>
              <a:rPr lang="en-GB" sz="1100" kern="50" spc="-30" dirty="0"/>
              <a:t>Data Visualization with Python Certified on 24Sept2021</a:t>
            </a:r>
            <a:r>
              <a:rPr lang="en-IN" sz="1100" kern="50" spc="-30" dirty="0"/>
              <a:t>: </a:t>
            </a:r>
            <a:r>
              <a:rPr lang="en-GB" sz="1100" kern="50" spc="-30" dirty="0"/>
              <a:t>4-5 week online non-credit course authorized by IBM and offered through Coursera</a:t>
            </a:r>
          </a:p>
          <a:p>
            <a:pPr>
              <a:lnSpc>
                <a:spcPct val="150000"/>
              </a:lnSpc>
            </a:pPr>
            <a:r>
              <a:rPr lang="en-GB" sz="1100" kern="50" spc="-30" dirty="0"/>
              <a:t>Human-</a:t>
            </a:r>
            <a:r>
              <a:rPr lang="en-GB" sz="1100" kern="50" spc="-30" dirty="0" err="1"/>
              <a:t>Centered</a:t>
            </a:r>
            <a:r>
              <a:rPr lang="en-GB" sz="1100" kern="50" spc="-30" dirty="0"/>
              <a:t> Design for Inclusive Innovation Certified on 24Sept2021</a:t>
            </a:r>
            <a:r>
              <a:rPr lang="en-IN" sz="1100" kern="50" spc="-30" dirty="0"/>
              <a:t>: </a:t>
            </a:r>
            <a:r>
              <a:rPr lang="en-GB" sz="1100" kern="50" spc="-30" dirty="0"/>
              <a:t>4-5 week  online non-credit course authorized by University of Toronto and offered through Coursera</a:t>
            </a:r>
            <a:endParaRPr lang="en-IN" sz="1100" kern="50" spc="-30" dirty="0"/>
          </a:p>
          <a:p>
            <a:pPr>
              <a:lnSpc>
                <a:spcPct val="150000"/>
              </a:lnSpc>
            </a:pPr>
            <a:r>
              <a:rPr lang="en-GB" sz="1100" kern="50" spc="-30" dirty="0"/>
              <a:t>Introduction to Psychology Certified on 21Sept2021</a:t>
            </a:r>
            <a:r>
              <a:rPr lang="en-IN" sz="1100" kern="50" spc="-30" dirty="0"/>
              <a:t>: </a:t>
            </a:r>
            <a:r>
              <a:rPr lang="en-GB" sz="1100" kern="50" spc="-30" dirty="0"/>
              <a:t>4-5 week online non-credit course authorized by Yale University and offered through Coursera</a:t>
            </a:r>
            <a:endParaRPr lang="en-IN" sz="1100" kern="50" spc="-30" dirty="0"/>
          </a:p>
          <a:p>
            <a:pPr>
              <a:lnSpc>
                <a:spcPct val="150000"/>
              </a:lnSpc>
            </a:pPr>
            <a:r>
              <a:rPr lang="en-GB" sz="1100" kern="50" spc="-30" dirty="0"/>
              <a:t>Machine Learning with Python Certified on 18Sept2021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Deep Learning and Reinforcement Learning Certified on 18Sept2021</a:t>
            </a:r>
            <a:r>
              <a:rPr lang="en-IN" sz="1100" kern="50" spc="-30" dirty="0"/>
              <a:t>: </a:t>
            </a:r>
            <a:r>
              <a:rPr lang="en-GB" sz="1100" kern="50" spc="-30" dirty="0"/>
              <a:t>4-5  week online non-credit course authorized by IBM and offered through Coursera</a:t>
            </a:r>
          </a:p>
          <a:p>
            <a:pPr>
              <a:lnSpc>
                <a:spcPct val="150000"/>
              </a:lnSpc>
            </a:pPr>
            <a:r>
              <a:rPr lang="en-GB" sz="1100" kern="50" spc="-30" dirty="0"/>
              <a:t>Specialized Models: Time Series and Survival Analysis Certified on 18Sept2021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Data Analysis with Python Certified on 18Sept2021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Supervised Machine Learning: Classification Certified on 14Sept2021: 4-5 week  online non-credit course authorized by IBM and offered through Coursera</a:t>
            </a:r>
            <a:endParaRPr lang="en-IN" sz="1100" kern="50" spc="-30" dirty="0"/>
          </a:p>
          <a:p>
            <a:pPr>
              <a:lnSpc>
                <a:spcPct val="150000"/>
              </a:lnSpc>
            </a:pPr>
            <a:r>
              <a:rPr lang="en-GB" sz="1100" kern="50" spc="-30" dirty="0"/>
              <a:t>Unsupervised Machine Learning Certified on 14Sept2021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endParaRPr lang="en-IN" sz="1200" kern="50" spc="-30" dirty="0"/>
          </a:p>
          <a:p>
            <a:pPr>
              <a:lnSpc>
                <a:spcPct val="150000"/>
              </a:lnSpc>
            </a:pPr>
            <a:endParaRPr lang="en-IN" sz="1200" kern="50" spc="-30" dirty="0"/>
          </a:p>
          <a:p>
            <a:endParaRPr lang="en-US" sz="1200" dirty="0"/>
          </a:p>
        </p:txBody>
      </p:sp>
      <p:sp>
        <p:nvSpPr>
          <p:cNvPr id="4" name="Title 1">
            <a:extLst>
              <a:ext uri="{FF2B5EF4-FFF2-40B4-BE49-F238E27FC236}">
                <a16:creationId xmlns:a16="http://schemas.microsoft.com/office/drawing/2014/main" id="{E0E2160F-7C0C-E749-8210-9DD802D42716}"/>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5"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a:p>
        </p:txBody>
      </p:sp>
      <p:pic>
        <p:nvPicPr>
          <p:cNvPr id="8" name="Picture 2" descr="NIET">
            <a:extLst>
              <a:ext uri="{FF2B5EF4-FFF2-40B4-BE49-F238E27FC236}">
                <a16:creationId xmlns:a16="http://schemas.microsoft.com/office/drawing/2014/main" id="{1232CCF8-6275-3F46-A9FA-6CDEEC9CDBF1}"/>
              </a:ext>
            </a:extLst>
          </p:cNvPr>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35087091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E4B98E-B96B-4ADF-B27F-1E846BC8B87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Encapsulation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Content Placeholder 9">
            <a:extLst>
              <a:ext uri="{FF2B5EF4-FFF2-40B4-BE49-F238E27FC236}">
                <a16:creationId xmlns:a16="http://schemas.microsoft.com/office/drawing/2014/main" id="{43126D93-D028-4401-9E55-20A87BB66997}"/>
              </a:ext>
            </a:extLst>
          </p:cNvPr>
          <p:cNvPicPr>
            <a:picLocks noGrp="1" noChangeAspect="1"/>
          </p:cNvPicPr>
          <p:nvPr>
            <p:ph idx="1"/>
          </p:nvPr>
        </p:nvPicPr>
        <p:blipFill rotWithShape="1">
          <a:blip r:embed="rId2"/>
          <a:srcRect l="18726" t="48870" r="19902" b="9662"/>
          <a:stretch/>
        </p:blipFill>
        <p:spPr>
          <a:xfrm>
            <a:off x="533400" y="1295400"/>
            <a:ext cx="8229600" cy="4495800"/>
          </a:xfrm>
          <a:prstGeom prst="rect">
            <a:avLst/>
          </a:prstGeom>
        </p:spPr>
      </p:pic>
      <p:pic>
        <p:nvPicPr>
          <p:cNvPr id="9"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46835679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82000" cy="5289550"/>
          </a:xfrm>
        </p:spPr>
        <p:txBody>
          <a:bodyPr>
            <a:normAutofit lnSpcReduction="10000"/>
          </a:bodyPr>
          <a:lstStyle/>
          <a:p>
            <a:pPr algn="just">
              <a:lnSpc>
                <a:spcPct val="120000"/>
              </a:lnSpc>
              <a:defRPr/>
            </a:pPr>
            <a:r>
              <a:rPr lang="en-US" sz="2200" dirty="0">
                <a:cs typeface="Times New Roman" panose="02020603050405020304" pitchFamily="18" charset="0"/>
              </a:rPr>
              <a:t>Polymorphism is a word that came from two Greek words, poly means many and morphos means forms. </a:t>
            </a:r>
          </a:p>
          <a:p>
            <a:pPr algn="just">
              <a:lnSpc>
                <a:spcPct val="120000"/>
              </a:lnSpc>
              <a:defRPr/>
            </a:pPr>
            <a:r>
              <a:rPr lang="en-US" sz="2200" dirty="0">
                <a:cs typeface="Times New Roman" panose="02020603050405020304" pitchFamily="18" charset="0"/>
              </a:rPr>
              <a:t>If a variable, object or method perform different behavior according to situation, it is called polymorphism.</a:t>
            </a:r>
          </a:p>
          <a:p>
            <a:pPr algn="just">
              <a:lnSpc>
                <a:spcPct val="120000"/>
              </a:lnSpc>
            </a:pPr>
            <a:r>
              <a:rPr lang="en-US" sz="2200" dirty="0">
                <a:cs typeface="Times New Roman" panose="02020603050405020304" pitchFamily="18" charset="0"/>
              </a:rPr>
              <a:t>Example of a car</a:t>
            </a:r>
          </a:p>
          <a:p>
            <a:pPr lvl="1" algn="just">
              <a:lnSpc>
                <a:spcPct val="120000"/>
              </a:lnSpc>
              <a:buFont typeface="Arial" panose="020B0604020202020204" pitchFamily="34" charset="0"/>
              <a:buChar char="•"/>
            </a:pPr>
            <a:r>
              <a:rPr lang="en-US" sz="2200" dirty="0">
                <a:cs typeface="Times New Roman" panose="02020603050405020304" pitchFamily="18" charset="0"/>
              </a:rPr>
              <a:t>A car have a gear transmission system. </a:t>
            </a:r>
          </a:p>
          <a:p>
            <a:pPr lvl="1" algn="just">
              <a:lnSpc>
                <a:spcPct val="120000"/>
              </a:lnSpc>
              <a:buFont typeface="Arial" panose="020B0604020202020204" pitchFamily="34" charset="0"/>
              <a:buChar char="•"/>
            </a:pPr>
            <a:r>
              <a:rPr lang="en-US" sz="2200" dirty="0">
                <a:cs typeface="Times New Roman" panose="02020603050405020304" pitchFamily="18" charset="0"/>
              </a:rPr>
              <a:t>It has four front gears and one backward gear. </a:t>
            </a:r>
          </a:p>
          <a:p>
            <a:pPr lvl="1" algn="just">
              <a:lnSpc>
                <a:spcPct val="120000"/>
              </a:lnSpc>
              <a:buFont typeface="Arial" panose="020B0604020202020204" pitchFamily="34" charset="0"/>
              <a:buChar char="•"/>
            </a:pPr>
            <a:r>
              <a:rPr lang="en-US" sz="2200" dirty="0">
                <a:cs typeface="Times New Roman" panose="02020603050405020304" pitchFamily="18" charset="0"/>
              </a:rPr>
              <a:t>When the engine is accelerated then depending upon which gear is engaged different amount power and movement is delivered to the car. </a:t>
            </a:r>
          </a:p>
          <a:p>
            <a:pPr lvl="1" algn="just">
              <a:lnSpc>
                <a:spcPct val="120000"/>
              </a:lnSpc>
              <a:buFont typeface="Arial" panose="020B0604020202020204" pitchFamily="34" charset="0"/>
              <a:buChar char="•"/>
            </a:pPr>
            <a:r>
              <a:rPr lang="en-US" sz="2200" dirty="0">
                <a:cs typeface="Times New Roman" panose="02020603050405020304" pitchFamily="18" charset="0"/>
              </a:rPr>
              <a:t>The action is same applying gear but based on the type of gear the action behaves differently or you can say that it shows many forms (polymorphism means many forms)</a:t>
            </a:r>
          </a:p>
          <a:p>
            <a:pPr lvl="1" algn="just">
              <a:lnSpc>
                <a:spcPct val="120000"/>
              </a:lnSpc>
              <a:buFont typeface="Arial" panose="020B0604020202020204" pitchFamily="34" charset="0"/>
              <a:buChar char="•"/>
            </a:pPr>
            <a:endParaRPr lang="en-US" sz="2200" dirty="0">
              <a:cs typeface="Times New Roman" panose="02020603050405020304" pitchFamily="18" charset="0"/>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8E15A140-2890-4315-A0E4-A80040260A45}" type="datetime1">
              <a:rPr lang="en-US" smtClean="0"/>
              <a:t>11/15/21</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Polymorphism</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67707401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DA2098-A5D7-4934-8039-C79FCC440D08}"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Polymorphism</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1">
            <a:extLst>
              <a:ext uri="{FF2B5EF4-FFF2-40B4-BE49-F238E27FC236}">
                <a16:creationId xmlns:a16="http://schemas.microsoft.com/office/drawing/2014/main" id="{59331335-E285-4F4A-A256-4FA9F69C7B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5632" y="1471499"/>
            <a:ext cx="8261167" cy="441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20450505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defRPr/>
            </a:pPr>
            <a:r>
              <a:rPr lang="en-US" sz="2200" dirty="0">
                <a:cs typeface="Times New Roman" pitchFamily="18" charset="0"/>
              </a:rPr>
              <a:t>The mechanism of deriving a new class from an old one (existing class) such that the new class inherit all the members (variables and methods) of old class is called inheritance or derivation. </a:t>
            </a:r>
          </a:p>
          <a:p>
            <a:pPr algn="just" eaLnBrk="0" fontAlgn="base" hangingPunct="0">
              <a:lnSpc>
                <a:spcPct val="150000"/>
              </a:lnSpc>
              <a:spcBef>
                <a:spcPct val="0"/>
              </a:spcBef>
              <a:spcAft>
                <a:spcPct val="0"/>
              </a:spcAft>
            </a:pPr>
            <a:r>
              <a:rPr lang="en-US" altLang="en-US" sz="2200" dirty="0">
                <a:cs typeface="Times New Roman" panose="02020603050405020304" pitchFamily="18" charset="0"/>
              </a:rPr>
              <a:t>A class that is derived from another class is called a subclass (also a derived class, extended class or child class)</a:t>
            </a:r>
          </a:p>
          <a:p>
            <a:pPr algn="just" eaLnBrk="0" fontAlgn="base" hangingPunct="0">
              <a:lnSpc>
                <a:spcPct val="150000"/>
              </a:lnSpc>
              <a:spcBef>
                <a:spcPct val="0"/>
              </a:spcBef>
              <a:spcAft>
                <a:spcPct val="0"/>
              </a:spcAft>
            </a:pPr>
            <a:r>
              <a:rPr lang="en-US" altLang="en-US" sz="2200" dirty="0">
                <a:cs typeface="Times New Roman" panose="02020603050405020304" pitchFamily="18" charset="0"/>
              </a:rPr>
              <a:t>The class from which the subclass is derived is called a super class or base class or parent class</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54F6D92-6631-4F62-9951-6902192F16A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Inheritance</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3511970413"/>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lnSpcReduction="10000"/>
          </a:bodyPr>
          <a:lstStyle/>
          <a:p>
            <a:pPr marL="0" indent="0">
              <a:lnSpc>
                <a:spcPct val="150000"/>
              </a:lnSpc>
              <a:buNone/>
              <a:defRPr/>
            </a:pPr>
            <a:endParaRPr lang="en-US" sz="2400" dirty="0">
              <a:latin typeface="Times New Roman" pitchFamily="18" charset="0"/>
              <a:cs typeface="Times New Roman" pitchFamily="18" charset="0"/>
            </a:endParaRPr>
          </a:p>
          <a:p>
            <a:pPr marL="0" indent="0">
              <a:lnSpc>
                <a:spcPct val="150000"/>
              </a:lnSpc>
              <a:buNone/>
              <a:defRPr/>
            </a:pPr>
            <a:endParaRPr lang="en-US" sz="2400" dirty="0">
              <a:latin typeface="Times New Roman" pitchFamily="18" charset="0"/>
              <a:cs typeface="Times New Roman" pitchFamily="18" charset="0"/>
            </a:endParaRPr>
          </a:p>
          <a:p>
            <a:pPr marL="0" indent="0">
              <a:lnSpc>
                <a:spcPct val="150000"/>
              </a:lnSpc>
              <a:buNone/>
              <a:defRPr/>
            </a:pPr>
            <a:endParaRPr lang="en-US" sz="2400" dirty="0">
              <a:latin typeface="Times New Roman" pitchFamily="18" charset="0"/>
              <a:cs typeface="Times New Roman" pitchFamily="18" charset="0"/>
            </a:endParaRPr>
          </a:p>
          <a:p>
            <a:pPr marL="0" indent="0">
              <a:lnSpc>
                <a:spcPct val="150000"/>
              </a:lnSpc>
              <a:buNone/>
              <a:defRPr/>
            </a:pPr>
            <a:endParaRPr lang="en-US" sz="2400" dirty="0">
              <a:latin typeface="Times New Roman" pitchFamily="18" charset="0"/>
              <a:cs typeface="Times New Roman" pitchFamily="18" charset="0"/>
            </a:endParaRPr>
          </a:p>
          <a:p>
            <a:pPr marL="0" indent="0" algn="just">
              <a:lnSpc>
                <a:spcPct val="150000"/>
              </a:lnSpc>
              <a:buNone/>
              <a:defRPr/>
            </a:pPr>
            <a:endParaRPr lang="en-US" sz="2200" dirty="0">
              <a:cs typeface="Times New Roman" pitchFamily="18" charset="0"/>
            </a:endParaRPr>
          </a:p>
          <a:p>
            <a:pPr algn="just">
              <a:lnSpc>
                <a:spcPct val="150000"/>
              </a:lnSpc>
              <a:defRPr/>
            </a:pPr>
            <a:r>
              <a:rPr lang="en-US" sz="2200" dirty="0">
                <a:cs typeface="Times New Roman" pitchFamily="18" charset="0"/>
              </a:rPr>
              <a:t>The old class is referred to as the Super class and the new one is called the Sub class.</a:t>
            </a:r>
          </a:p>
          <a:p>
            <a:pPr algn="just">
              <a:lnSpc>
                <a:spcPct val="150000"/>
              </a:lnSpc>
              <a:defRPr/>
            </a:pPr>
            <a:r>
              <a:rPr lang="en-US" sz="2200" dirty="0">
                <a:cs typeface="Times New Roman" pitchFamily="18" charset="0"/>
              </a:rPr>
              <a:t>Parent Class 	- Base Class or Super Class</a:t>
            </a:r>
          </a:p>
          <a:p>
            <a:pPr algn="just">
              <a:lnSpc>
                <a:spcPct val="150000"/>
              </a:lnSpc>
              <a:defRPr/>
            </a:pPr>
            <a:r>
              <a:rPr lang="en-US" sz="2200" dirty="0">
                <a:cs typeface="Times New Roman" pitchFamily="18" charset="0"/>
              </a:rPr>
              <a:t>Child Class 	- Derived Class or Sub Class</a:t>
            </a:r>
            <a:endParaRPr lang="en-US" sz="2200" dirty="0"/>
          </a:p>
        </p:txBody>
      </p:sp>
      <p:sp>
        <p:nvSpPr>
          <p:cNvPr id="4" name="Date Placeholder 3"/>
          <p:cNvSpPr>
            <a:spLocks noGrp="1"/>
          </p:cNvSpPr>
          <p:nvPr>
            <p:ph type="dt" sz="half" idx="10"/>
          </p:nvPr>
        </p:nvSpPr>
        <p:spPr/>
        <p:txBody>
          <a:bodyPr/>
          <a:lstStyle/>
          <a:p>
            <a:fld id="{6DB8D195-2F2A-4CD2-8FC9-CC69437A2748}"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Inheritance</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D447F63B-4574-4FB3-B8F6-29E3E6A60177}"/>
              </a:ext>
            </a:extLst>
          </p:cNvPr>
          <p:cNvPicPr>
            <a:picLocks noChangeAspect="1"/>
          </p:cNvPicPr>
          <p:nvPr/>
        </p:nvPicPr>
        <p:blipFill rotWithShape="1">
          <a:blip r:embed="rId2"/>
          <a:srcRect l="25735" t="59542" r="32696" b="6296"/>
          <a:stretch/>
        </p:blipFill>
        <p:spPr>
          <a:xfrm>
            <a:off x="1412631" y="1143000"/>
            <a:ext cx="6487887" cy="2620239"/>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401552269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839200" cy="5213350"/>
          </a:xfrm>
        </p:spPr>
        <p:txBody>
          <a:bodyPr>
            <a:normAutofit fontScale="77500" lnSpcReduction="20000"/>
          </a:bodyPr>
          <a:lstStyle/>
          <a:p>
            <a:pPr algn="just" eaLnBrk="0" fontAlgn="base" hangingPunct="0">
              <a:lnSpc>
                <a:spcPct val="120000"/>
              </a:lnSpc>
              <a:spcBef>
                <a:spcPct val="0"/>
              </a:spcBef>
              <a:spcAft>
                <a:spcPct val="0"/>
              </a:spcAft>
            </a:pPr>
            <a:r>
              <a:rPr lang="en-US" altLang="en-US" sz="2800" dirty="0">
                <a:cs typeface="Times New Roman" panose="02020603050405020304" pitchFamily="18" charset="0"/>
              </a:rPr>
              <a:t>For example:</a:t>
            </a:r>
          </a:p>
          <a:p>
            <a:pPr algn="just" eaLnBrk="0" fontAlgn="base" hangingPunct="0">
              <a:lnSpc>
                <a:spcPct val="120000"/>
              </a:lnSpc>
              <a:spcBef>
                <a:spcPct val="0"/>
              </a:spcBef>
              <a:spcAft>
                <a:spcPct val="0"/>
              </a:spcAft>
            </a:pPr>
            <a:endParaRPr lang="en-US" altLang="en-US" sz="2800" dirty="0">
              <a:cs typeface="Times New Roman" panose="02020603050405020304" pitchFamily="18" charset="0"/>
            </a:endParaRPr>
          </a:p>
          <a:p>
            <a:pPr lvl="1" algn="just" eaLnBrk="0" fontAlgn="base" hangingPunct="0">
              <a:lnSpc>
                <a:spcPct val="120000"/>
              </a:lnSpc>
              <a:spcBef>
                <a:spcPct val="0"/>
              </a:spcBef>
              <a:spcAft>
                <a:spcPct val="0"/>
              </a:spcAft>
              <a:buFont typeface="Arial" panose="020B0604020202020204" pitchFamily="34" charset="0"/>
              <a:buChar char="•"/>
            </a:pPr>
            <a:r>
              <a:rPr lang="en-US" altLang="en-US" dirty="0">
                <a:cs typeface="Times New Roman" panose="02020603050405020304" pitchFamily="18" charset="0"/>
              </a:rPr>
              <a:t>Car is a four wheeler vehicle so assume that we have a class </a:t>
            </a:r>
            <a:r>
              <a:rPr lang="en-US" altLang="en-US" dirty="0" err="1">
                <a:cs typeface="Times New Roman" panose="02020603050405020304" pitchFamily="18" charset="0"/>
              </a:rPr>
              <a:t>FourWheeler</a:t>
            </a:r>
            <a:r>
              <a:rPr lang="en-US" altLang="en-US" dirty="0">
                <a:cs typeface="Times New Roman" panose="02020603050405020304" pitchFamily="18" charset="0"/>
              </a:rPr>
              <a:t> and a sub class of it named Car. Here Car acquires the properties of a class </a:t>
            </a:r>
            <a:r>
              <a:rPr lang="en-US" altLang="en-US" dirty="0" err="1">
                <a:cs typeface="Times New Roman" panose="02020603050405020304" pitchFamily="18" charset="0"/>
              </a:rPr>
              <a:t>FourWheeler</a:t>
            </a:r>
            <a:r>
              <a:rPr lang="en-US" altLang="en-US" dirty="0">
                <a:cs typeface="Times New Roman" panose="02020603050405020304" pitchFamily="18" charset="0"/>
              </a:rPr>
              <a:t>. Other classifications could be a jeep, van etc.</a:t>
            </a:r>
          </a:p>
          <a:p>
            <a:pPr lvl="1" algn="just" eaLnBrk="0" fontAlgn="base" hangingPunct="0">
              <a:lnSpc>
                <a:spcPct val="120000"/>
              </a:lnSpc>
              <a:spcBef>
                <a:spcPct val="0"/>
              </a:spcBef>
              <a:spcAft>
                <a:spcPct val="0"/>
              </a:spcAft>
              <a:buFont typeface="Arial" panose="020B0604020202020204" pitchFamily="34" charset="0"/>
              <a:buChar char="•"/>
            </a:pPr>
            <a:r>
              <a:rPr lang="en-US" altLang="en-US" dirty="0" err="1">
                <a:cs typeface="Times New Roman" panose="02020603050405020304" pitchFamily="18" charset="0"/>
              </a:rPr>
              <a:t>FourWheeler</a:t>
            </a:r>
            <a:r>
              <a:rPr lang="en-US" altLang="en-US" dirty="0">
                <a:cs typeface="Times New Roman" panose="02020603050405020304" pitchFamily="18" charset="0"/>
              </a:rPr>
              <a:t> defines a class of vehicles that have four wheels, and specific range of engine power, load carrying capacity etc. </a:t>
            </a:r>
          </a:p>
          <a:p>
            <a:pPr lvl="1" algn="just" eaLnBrk="0" fontAlgn="base" hangingPunct="0">
              <a:lnSpc>
                <a:spcPct val="120000"/>
              </a:lnSpc>
              <a:spcBef>
                <a:spcPct val="0"/>
              </a:spcBef>
              <a:spcAft>
                <a:spcPct val="0"/>
              </a:spcAft>
              <a:buFont typeface="Arial" panose="020B0604020202020204" pitchFamily="34" charset="0"/>
              <a:buChar char="•"/>
            </a:pPr>
            <a:r>
              <a:rPr lang="en-US" altLang="en-US" dirty="0">
                <a:cs typeface="Times New Roman" panose="02020603050405020304" pitchFamily="18" charset="0"/>
              </a:rPr>
              <a:t>Car (termed as a sub-class) acquires these properties from </a:t>
            </a:r>
            <a:r>
              <a:rPr lang="en-US" altLang="en-US" dirty="0" err="1">
                <a:cs typeface="Times New Roman" panose="02020603050405020304" pitchFamily="18" charset="0"/>
              </a:rPr>
              <a:t>FourWheeler</a:t>
            </a:r>
            <a:r>
              <a:rPr lang="en-US" altLang="en-US" dirty="0">
                <a:cs typeface="Times New Roman" panose="02020603050405020304" pitchFamily="18" charset="0"/>
              </a:rPr>
              <a:t>, and has some specific properties, which are different from other classifications of </a:t>
            </a:r>
            <a:r>
              <a:rPr lang="en-US" altLang="en-US" dirty="0" err="1">
                <a:cs typeface="Times New Roman" panose="02020603050405020304" pitchFamily="18" charset="0"/>
              </a:rPr>
              <a:t>FourWheeler</a:t>
            </a:r>
            <a:r>
              <a:rPr lang="en-US" altLang="en-US" dirty="0">
                <a:cs typeface="Times New Roman" panose="02020603050405020304" pitchFamily="18" charset="0"/>
              </a:rPr>
              <a:t>, such as luxury, comfort, shape, size, usage etc.</a:t>
            </a:r>
          </a:p>
          <a:p>
            <a:pPr lvl="1" algn="just" eaLnBrk="0" fontAlgn="base" hangingPunct="0">
              <a:lnSpc>
                <a:spcPct val="120000"/>
              </a:lnSpc>
              <a:spcBef>
                <a:spcPct val="0"/>
              </a:spcBef>
              <a:spcAft>
                <a:spcPct val="0"/>
              </a:spcAft>
              <a:buFont typeface="Arial" panose="020B0604020202020204" pitchFamily="34" charset="0"/>
              <a:buChar char="•"/>
            </a:pPr>
            <a:r>
              <a:rPr lang="en-US" altLang="en-US" dirty="0">
                <a:cs typeface="Times New Roman" panose="02020603050405020304" pitchFamily="18" charset="0"/>
              </a:rPr>
              <a:t>A car can have further classification such as an open car, small car, big car </a:t>
            </a:r>
            <a:r>
              <a:rPr lang="en-US" altLang="en-US" dirty="0" err="1">
                <a:cs typeface="Times New Roman" panose="02020603050405020304" pitchFamily="18" charset="0"/>
              </a:rPr>
              <a:t>etc</a:t>
            </a:r>
            <a:r>
              <a:rPr lang="en-US" altLang="en-US" dirty="0">
                <a:cs typeface="Times New Roman" panose="02020603050405020304" pitchFamily="18" charset="0"/>
              </a:rPr>
              <a:t>, which will acquire the properties from both Four Wheeler and Car, but will still have some specific properties. </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4ACA148-672E-4DD7-BA01-69610F33F07E}"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Inheritance</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38090366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0" indent="0">
              <a:lnSpc>
                <a:spcPct val="150000"/>
              </a:lnSpc>
              <a:buNone/>
            </a:pPr>
            <a:r>
              <a:rPr lang="en-US" sz="2200" dirty="0">
                <a:cs typeface="Times New Roman" panose="02020603050405020304" pitchFamily="18" charset="0"/>
              </a:rPr>
              <a:t>Inheritance has a lot of benefits :</a:t>
            </a:r>
          </a:p>
          <a:p>
            <a:pPr>
              <a:lnSpc>
                <a:spcPct val="150000"/>
              </a:lnSpc>
            </a:pPr>
            <a:r>
              <a:rPr lang="en-US" sz="2200" dirty="0">
                <a:cs typeface="Times New Roman" panose="02020603050405020304" pitchFamily="18" charset="0"/>
              </a:rPr>
              <a:t>Extensibility</a:t>
            </a:r>
          </a:p>
          <a:p>
            <a:pPr>
              <a:lnSpc>
                <a:spcPct val="150000"/>
              </a:lnSpc>
            </a:pPr>
            <a:r>
              <a:rPr lang="en-US" sz="2200" dirty="0">
                <a:cs typeface="Times New Roman" panose="02020603050405020304" pitchFamily="18" charset="0"/>
              </a:rPr>
              <a:t>Reusability</a:t>
            </a:r>
          </a:p>
          <a:p>
            <a:pPr>
              <a:lnSpc>
                <a:spcPct val="150000"/>
              </a:lnSpc>
            </a:pPr>
            <a:r>
              <a:rPr lang="en-US" sz="2200" dirty="0">
                <a:cs typeface="Times New Roman" panose="02020603050405020304" pitchFamily="18" charset="0"/>
              </a:rPr>
              <a:t>Provide abstraction</a:t>
            </a:r>
          </a:p>
          <a:p>
            <a:pPr>
              <a:lnSpc>
                <a:spcPct val="150000"/>
              </a:lnSpc>
            </a:pPr>
            <a:r>
              <a:rPr lang="en-US" sz="2200" dirty="0">
                <a:cs typeface="Times New Roman" panose="02020603050405020304" pitchFamily="18" charset="0"/>
              </a:rPr>
              <a:t>Eliminates redundant code</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41DB4F06-9E92-4C94-878D-8614CAF3E5A3}"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Inheritance</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2" name="Picture 1">
            <a:extLst>
              <a:ext uri="{FF2B5EF4-FFF2-40B4-BE49-F238E27FC236}">
                <a16:creationId xmlns:a16="http://schemas.microsoft.com/office/drawing/2014/main" id="{71FA7AC7-0532-4712-A200-8F9EA1F8D377}"/>
              </a:ext>
            </a:extLst>
          </p:cNvPr>
          <p:cNvPicPr>
            <a:picLocks noChangeAspect="1"/>
          </p:cNvPicPr>
          <p:nvPr/>
        </p:nvPicPr>
        <p:blipFill>
          <a:blip r:embed="rId2"/>
          <a:stretch>
            <a:fillRect/>
          </a:stretch>
        </p:blipFill>
        <p:spPr>
          <a:xfrm>
            <a:off x="1189049" y="3733800"/>
            <a:ext cx="6888152" cy="2670279"/>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289666447"/>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fontScale="25000" lnSpcReduction="20000"/>
          </a:bodyPr>
          <a:lstStyle/>
          <a:p>
            <a:pPr algn="just">
              <a:lnSpc>
                <a:spcPct val="110000"/>
              </a:lnSpc>
            </a:pPr>
            <a:r>
              <a:rPr lang="en-US" sz="8800" dirty="0">
                <a:cs typeface="Times New Roman" panose="02020603050405020304" pitchFamily="18" charset="0"/>
              </a:rPr>
              <a:t>Object-oriented modeling and design is a way of thinking about problems using models organized around real-world concepts.</a:t>
            </a:r>
          </a:p>
          <a:p>
            <a:pPr algn="just">
              <a:lnSpc>
                <a:spcPct val="110000"/>
              </a:lnSpc>
            </a:pPr>
            <a:r>
              <a:rPr lang="en-US" sz="8800" dirty="0">
                <a:cs typeface="Times New Roman" panose="02020603050405020304" pitchFamily="18" charset="0"/>
              </a:rPr>
              <a:t>The fundamental construct is the object, which combines both data structure and behavior.</a:t>
            </a:r>
          </a:p>
          <a:p>
            <a:pPr algn="just">
              <a:lnSpc>
                <a:spcPct val="110000"/>
              </a:lnSpc>
            </a:pPr>
            <a:r>
              <a:rPr lang="en-US" sz="8800" b="0" i="0" dirty="0">
                <a:effectLst/>
              </a:rPr>
              <a:t>Object-oriented modeling (OOM) is the construction of objects using a collection of objects that contain stored values of the instance variables found within an object. </a:t>
            </a:r>
          </a:p>
          <a:p>
            <a:pPr algn="just">
              <a:lnSpc>
                <a:spcPct val="110000"/>
              </a:lnSpc>
            </a:pPr>
            <a:r>
              <a:rPr lang="en-US" sz="8800" b="0" i="0" dirty="0">
                <a:effectLst/>
              </a:rPr>
              <a:t>Unlike models that are record-oriented, object-oriented values are solely objects.</a:t>
            </a:r>
          </a:p>
          <a:p>
            <a:pPr algn="just">
              <a:lnSpc>
                <a:spcPct val="110000"/>
              </a:lnSpc>
            </a:pPr>
            <a:r>
              <a:rPr lang="en-US" sz="8800" b="0" i="0" dirty="0">
                <a:effectLst/>
              </a:rPr>
              <a:t>The object-oriented modeling approach creates the union of the application and database development and transforms it into a unified data model and language environment. </a:t>
            </a:r>
          </a:p>
          <a:p>
            <a:pPr algn="just">
              <a:lnSpc>
                <a:spcPct val="110000"/>
              </a:lnSpc>
            </a:pPr>
            <a:r>
              <a:rPr lang="en-US" sz="8800" b="0" i="0" dirty="0">
                <a:effectLst/>
              </a:rPr>
              <a:t>Object-oriented modeling allows for object identification and communication while supporting data abstraction, inheritance and encapsulation.</a:t>
            </a:r>
          </a:p>
          <a:p>
            <a:pPr marL="0" indent="0">
              <a:buNone/>
            </a:pPr>
            <a:br>
              <a:rPr lang="en-US" sz="1400" b="0" i="0" dirty="0">
                <a:solidFill>
                  <a:srgbClr val="424242"/>
                </a:solidFill>
                <a:effectLst/>
                <a:latin typeface="Verdana" panose="020B0604030504040204" pitchFamily="34" charset="0"/>
              </a:rPr>
            </a:br>
            <a:endParaRPr lang="en-US" sz="2400" dirty="0">
              <a:latin typeface="Times New Roman" panose="02020603050405020304" pitchFamily="18" charset="0"/>
              <a:cs typeface="Times New Roman" panose="02020603050405020304" pitchFamily="18" charset="0"/>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6DB89CD9-D644-45C4-947B-2E631784BA7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89185"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Modeling Concepts : Introduction</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580997803"/>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lnSpcReduction="10000"/>
          </a:bodyPr>
          <a:lstStyle/>
          <a:p>
            <a:pPr algn="just">
              <a:lnSpc>
                <a:spcPct val="120000"/>
              </a:lnSpc>
            </a:pPr>
            <a:r>
              <a:rPr lang="en-US" sz="2200" dirty="0">
                <a:cs typeface="Times New Roman" panose="02020603050405020304" pitchFamily="18" charset="0"/>
              </a:rPr>
              <a:t>Class diagram is a static diagram. It represents the static view of an application. </a:t>
            </a:r>
          </a:p>
          <a:p>
            <a:pPr algn="just">
              <a:lnSpc>
                <a:spcPct val="120000"/>
              </a:lnSpc>
            </a:pPr>
            <a:r>
              <a:rPr lang="en-US" sz="2200" dirty="0">
                <a:cs typeface="Times New Roman" panose="02020603050405020304" pitchFamily="18" charset="0"/>
              </a:rPr>
              <a:t>Class diagram is not only used for visualizing, describing, and documenting different aspects of a system but also for constructing executable code of the software application. </a:t>
            </a:r>
          </a:p>
          <a:p>
            <a:pPr algn="just">
              <a:lnSpc>
                <a:spcPct val="120000"/>
              </a:lnSpc>
            </a:pPr>
            <a:r>
              <a:rPr lang="en-US" sz="2200" dirty="0">
                <a:cs typeface="Times New Roman" panose="02020603050405020304" pitchFamily="18" charset="0"/>
              </a:rPr>
              <a:t>It is the only diagram that is widely used for construction, and it can be mapped with object-oriented languages.</a:t>
            </a:r>
          </a:p>
          <a:p>
            <a:pPr algn="just">
              <a:lnSpc>
                <a:spcPct val="120000"/>
              </a:lnSpc>
            </a:pPr>
            <a:r>
              <a:rPr lang="en-US" sz="2200" dirty="0">
                <a:cs typeface="Times New Roman" panose="02020603050405020304" pitchFamily="18" charset="0"/>
              </a:rPr>
              <a:t>Following are the purpose of class diagrams given below:</a:t>
            </a:r>
          </a:p>
          <a:p>
            <a:pPr lvl="1" algn="just">
              <a:lnSpc>
                <a:spcPct val="120000"/>
              </a:lnSpc>
              <a:buFont typeface="Arial" panose="020B0604020202020204" pitchFamily="34" charset="0"/>
              <a:buChar char="•"/>
            </a:pPr>
            <a:r>
              <a:rPr lang="en-US" sz="2200" dirty="0">
                <a:cs typeface="Times New Roman" panose="02020603050405020304" pitchFamily="18" charset="0"/>
              </a:rPr>
              <a:t>It analyses and designs a static view of an application.</a:t>
            </a:r>
          </a:p>
          <a:p>
            <a:pPr lvl="1" algn="just">
              <a:lnSpc>
                <a:spcPct val="120000"/>
              </a:lnSpc>
              <a:buFont typeface="Arial" panose="020B0604020202020204" pitchFamily="34" charset="0"/>
              <a:buChar char="•"/>
            </a:pPr>
            <a:r>
              <a:rPr lang="en-US" sz="2200" dirty="0">
                <a:cs typeface="Times New Roman" panose="02020603050405020304" pitchFamily="18" charset="0"/>
              </a:rPr>
              <a:t>It describes the major responsibilities of a system.</a:t>
            </a:r>
          </a:p>
          <a:p>
            <a:pPr lvl="1" algn="just">
              <a:lnSpc>
                <a:spcPct val="120000"/>
              </a:lnSpc>
              <a:buFont typeface="Arial" panose="020B0604020202020204" pitchFamily="34" charset="0"/>
              <a:buChar char="•"/>
            </a:pPr>
            <a:r>
              <a:rPr lang="en-US" sz="2200" dirty="0">
                <a:cs typeface="Times New Roman" panose="02020603050405020304" pitchFamily="18" charset="0"/>
              </a:rPr>
              <a:t>It is a base for component and deployment diagrams.</a:t>
            </a:r>
          </a:p>
          <a:p>
            <a:pPr lvl="1" algn="just">
              <a:lnSpc>
                <a:spcPct val="120000"/>
              </a:lnSpc>
              <a:buFont typeface="Arial" panose="020B0604020202020204" pitchFamily="34" charset="0"/>
              <a:buChar char="•"/>
            </a:pPr>
            <a:r>
              <a:rPr lang="en-US" sz="2200" dirty="0">
                <a:cs typeface="Times New Roman" panose="02020603050405020304" pitchFamily="18" charset="0"/>
              </a:rPr>
              <a:t>It incorporates forward and reverse engineering.</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88D1607E-5F78-4758-82E1-A90A7F14CF9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4005487018"/>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algn="just">
              <a:lnSpc>
                <a:spcPct val="120000"/>
              </a:lnSpc>
            </a:pPr>
            <a:r>
              <a:rPr lang="en-US" sz="2200" dirty="0">
                <a:cs typeface="Times New Roman" panose="02020603050405020304" pitchFamily="18" charset="0"/>
              </a:rPr>
              <a:t>The following points should be remembered while drawing a class diagram:</a:t>
            </a:r>
          </a:p>
          <a:p>
            <a:pPr lvl="1" algn="just">
              <a:lnSpc>
                <a:spcPct val="120000"/>
              </a:lnSpc>
              <a:buFont typeface="Arial" panose="020B0604020202020204" pitchFamily="34" charset="0"/>
              <a:buChar char="•"/>
            </a:pPr>
            <a:r>
              <a:rPr lang="en-US" sz="2200" dirty="0">
                <a:cs typeface="Times New Roman" panose="02020603050405020304" pitchFamily="18" charset="0"/>
              </a:rPr>
              <a:t>The name of the class diagram should be meaningful to describe the aspect of the system.</a:t>
            </a:r>
          </a:p>
          <a:p>
            <a:pPr lvl="1" algn="just">
              <a:lnSpc>
                <a:spcPct val="120000"/>
              </a:lnSpc>
              <a:buFont typeface="Arial" panose="020B0604020202020204" pitchFamily="34" charset="0"/>
              <a:buChar char="•"/>
            </a:pPr>
            <a:r>
              <a:rPr lang="en-US" sz="2200" dirty="0">
                <a:cs typeface="Times New Roman" panose="02020603050405020304" pitchFamily="18" charset="0"/>
              </a:rPr>
              <a:t>Each element and their relationships should be identified in advance.</a:t>
            </a:r>
          </a:p>
          <a:p>
            <a:pPr lvl="1" algn="just">
              <a:lnSpc>
                <a:spcPct val="120000"/>
              </a:lnSpc>
              <a:buFont typeface="Arial" panose="020B0604020202020204" pitchFamily="34" charset="0"/>
              <a:buChar char="•"/>
            </a:pPr>
            <a:r>
              <a:rPr lang="en-US" sz="2200" dirty="0">
                <a:cs typeface="Times New Roman" panose="02020603050405020304" pitchFamily="18" charset="0"/>
              </a:rPr>
              <a:t>Responsibility (attributes and methods) of each class should be clearly identified</a:t>
            </a:r>
          </a:p>
          <a:p>
            <a:pPr lvl="1" algn="just">
              <a:lnSpc>
                <a:spcPct val="120000"/>
              </a:lnSpc>
              <a:buFont typeface="Arial" panose="020B0604020202020204" pitchFamily="34" charset="0"/>
              <a:buChar char="•"/>
            </a:pPr>
            <a:r>
              <a:rPr lang="en-US" sz="2200" dirty="0">
                <a:cs typeface="Times New Roman" panose="02020603050405020304" pitchFamily="18" charset="0"/>
              </a:rPr>
              <a:t>For each class, minimum number of properties should be specified, as unnecessary properties will make the diagram complicated.</a:t>
            </a:r>
          </a:p>
          <a:p>
            <a:pPr marL="342900" lvl="3" indent="-342900" algn="just">
              <a:buFont typeface="Arial" panose="020B0604020202020204" pitchFamily="34" charset="0"/>
              <a:buChar char="•"/>
            </a:pPr>
            <a:endParaRPr lang="en-US" sz="1100" dirty="0"/>
          </a:p>
        </p:txBody>
      </p:sp>
      <p:sp>
        <p:nvSpPr>
          <p:cNvPr id="4" name="Date Placeholder 3"/>
          <p:cNvSpPr>
            <a:spLocks noGrp="1"/>
          </p:cNvSpPr>
          <p:nvPr>
            <p:ph type="dt" sz="half" idx="10"/>
          </p:nvPr>
        </p:nvSpPr>
        <p:spPr/>
        <p:txBody>
          <a:bodyPr/>
          <a:lstStyle/>
          <a:p>
            <a:fld id="{F17BB170-2767-453C-8E8A-D26C22FB6998}"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369507556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F02AD-D4F5-BA4F-8D21-7655D279CACC}"/>
              </a:ext>
            </a:extLst>
          </p:cNvPr>
          <p:cNvSpPr>
            <a:spLocks noGrp="1"/>
          </p:cNvSpPr>
          <p:nvPr>
            <p:ph idx="1"/>
          </p:nvPr>
        </p:nvSpPr>
        <p:spPr>
          <a:xfrm>
            <a:off x="628650" y="928468"/>
            <a:ext cx="7886700" cy="5669280"/>
          </a:xfrm>
        </p:spPr>
        <p:txBody>
          <a:bodyPr>
            <a:noAutofit/>
          </a:bodyPr>
          <a:lstStyle/>
          <a:p>
            <a:pPr>
              <a:lnSpc>
                <a:spcPct val="150000"/>
              </a:lnSpc>
            </a:pPr>
            <a:r>
              <a:rPr lang="en-GB" sz="1100" kern="50" spc="-30" dirty="0"/>
              <a:t>Supervised Machine Learning: Regression Certified on 12Sept2021: 4-5 week  online non-credit course authorized by IBM and offered through Coursera</a:t>
            </a:r>
            <a:endParaRPr lang="en-IN" sz="1100" kern="50" spc="-30" dirty="0"/>
          </a:p>
          <a:p>
            <a:pPr>
              <a:lnSpc>
                <a:spcPct val="150000"/>
              </a:lnSpc>
            </a:pPr>
            <a:r>
              <a:rPr lang="en-GB" sz="1100" kern="50" spc="-30" dirty="0"/>
              <a:t>Exploratory Data Analysis for Machine Learning Certified on 09Sept2021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Tools for Data Science Certified on 07Sept2021: 4-5 week  online non-credit course authorized by IBM and offered through Coursera</a:t>
            </a:r>
          </a:p>
          <a:p>
            <a:pPr>
              <a:lnSpc>
                <a:spcPct val="150000"/>
              </a:lnSpc>
            </a:pPr>
            <a:r>
              <a:rPr lang="en-GB" sz="1100" kern="50" spc="-30" dirty="0"/>
              <a:t>Python Project for Data Science Certified on 06Sept2021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Artificial Intelligence for Breast Cancer Detection Certified on 06Sept2021: 4-5 week  online non-credit course authorized by Johns Hopkins University and offered through Coursera</a:t>
            </a:r>
            <a:endParaRPr lang="en-IN" sz="1100" kern="50" spc="-30" dirty="0"/>
          </a:p>
          <a:p>
            <a:pPr>
              <a:lnSpc>
                <a:spcPct val="150000"/>
              </a:lnSpc>
            </a:pPr>
            <a:r>
              <a:rPr lang="en-GB" sz="1100" kern="50" spc="-30" dirty="0"/>
              <a:t>Data Science Methodology Certified on 05Sept2021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Building AI Powered Chatbots Without Programming Certified on 03Sept2021</a:t>
            </a:r>
            <a:r>
              <a:rPr lang="en-IN" sz="1100" kern="50" spc="-30" dirty="0"/>
              <a:t>: </a:t>
            </a:r>
            <a:r>
              <a:rPr lang="en-GB" sz="1100" kern="50" spc="-30" dirty="0"/>
              <a:t>4-5 week  online non-credit course authorized by IBM and offered through Coursera</a:t>
            </a:r>
            <a:endParaRPr lang="en-IN" sz="1100" kern="50" spc="-30" dirty="0"/>
          </a:p>
          <a:p>
            <a:pPr>
              <a:lnSpc>
                <a:spcPct val="150000"/>
              </a:lnSpc>
            </a:pPr>
            <a:r>
              <a:rPr lang="en-GB" sz="1100" kern="50" spc="-30" dirty="0"/>
              <a:t>Getting Started with AI using IBM Watson Certified on 02Sept2021</a:t>
            </a:r>
            <a:r>
              <a:rPr lang="en-IN" sz="1100" kern="50" spc="-30" dirty="0"/>
              <a:t>: </a:t>
            </a:r>
            <a:r>
              <a:rPr lang="en-GB" sz="1100" kern="50" spc="-30" dirty="0"/>
              <a:t>4-5 week  online non-credit course authorized by IBM and offered through Coursera </a:t>
            </a:r>
            <a:endParaRPr lang="en-IN" sz="1100" kern="50" spc="-30" dirty="0"/>
          </a:p>
          <a:p>
            <a:pPr>
              <a:lnSpc>
                <a:spcPct val="150000"/>
              </a:lnSpc>
            </a:pPr>
            <a:r>
              <a:rPr lang="en-GB" sz="1100" kern="50" spc="-30" dirty="0"/>
              <a:t>Artificial Intelligence Algorithms Models and Limitations Certified on 02Sept2021</a:t>
            </a:r>
            <a:r>
              <a:rPr lang="en-IN" sz="1100" kern="50" spc="-30" dirty="0"/>
              <a:t>: </a:t>
            </a:r>
            <a:r>
              <a:rPr lang="en-GB" sz="1100" kern="50" spc="-30" dirty="0"/>
              <a:t>4-5 week  online non-credit course authorized by </a:t>
            </a:r>
            <a:r>
              <a:rPr lang="en-GB" sz="1100" kern="50" spc="-30" dirty="0" err="1"/>
              <a:t>LearnQuest</a:t>
            </a:r>
            <a:r>
              <a:rPr lang="en-GB" sz="1100" kern="50" spc="-30" dirty="0"/>
              <a:t> and offered through Coursera</a:t>
            </a:r>
            <a:endParaRPr lang="en-IN" sz="1100" kern="50" spc="-30" dirty="0"/>
          </a:p>
          <a:p>
            <a:pPr>
              <a:lnSpc>
                <a:spcPct val="150000"/>
              </a:lnSpc>
            </a:pPr>
            <a:r>
              <a:rPr lang="en-GB" sz="1100" kern="50" spc="-30" dirty="0"/>
              <a:t>Artificial Intelligence on Microsoft Azure Certified on 01Sept2021</a:t>
            </a:r>
            <a:r>
              <a:rPr lang="en-IN" sz="1100" kern="50" spc="-30" dirty="0"/>
              <a:t>: </a:t>
            </a:r>
            <a:r>
              <a:rPr lang="en-GB" sz="1100" kern="50" spc="-30" dirty="0"/>
              <a:t>4-5 week  online non-credit course authorized by Microsoft and offered through Coursera</a:t>
            </a:r>
            <a:endParaRPr lang="en-IN" sz="1100" kern="50" spc="-30" dirty="0"/>
          </a:p>
          <a:p>
            <a:pPr>
              <a:lnSpc>
                <a:spcPct val="150000"/>
              </a:lnSpc>
            </a:pPr>
            <a:r>
              <a:rPr lang="en-GB" sz="1100" kern="50" spc="-30" dirty="0"/>
              <a:t>Introduction to Deep Learning &amp; Neural Networks with </a:t>
            </a:r>
            <a:r>
              <a:rPr lang="en-GB" sz="1100" kern="50" spc="-30" dirty="0" err="1"/>
              <a:t>Keras</a:t>
            </a:r>
            <a:r>
              <a:rPr lang="en-GB" sz="1100" kern="50" spc="-30" dirty="0"/>
              <a:t> Certified on 28Aug2021</a:t>
            </a:r>
            <a:r>
              <a:rPr lang="en-IN" sz="1100" kern="50" spc="-30" dirty="0"/>
              <a:t>: </a:t>
            </a:r>
            <a:r>
              <a:rPr lang="en-GB" sz="1100" kern="50" spc="-30" dirty="0"/>
              <a:t>4-5 week online non-credit course authorized by IBM and offered through Coursera</a:t>
            </a:r>
            <a:endParaRPr lang="en-IN" sz="1100" kern="50" spc="-30" dirty="0"/>
          </a:p>
          <a:p>
            <a:endParaRPr lang="en-US" sz="1100" dirty="0"/>
          </a:p>
          <a:p>
            <a:pPr>
              <a:lnSpc>
                <a:spcPct val="150000"/>
              </a:lnSpc>
            </a:pPr>
            <a:endParaRPr lang="en-IN" sz="1100" kern="50" spc="-30" dirty="0"/>
          </a:p>
          <a:p>
            <a:endParaRPr lang="en-US" sz="1100" dirty="0"/>
          </a:p>
        </p:txBody>
      </p:sp>
      <p:sp>
        <p:nvSpPr>
          <p:cNvPr id="5" name="Title 1">
            <a:extLst>
              <a:ext uri="{FF2B5EF4-FFF2-40B4-BE49-F238E27FC236}">
                <a16:creationId xmlns:a16="http://schemas.microsoft.com/office/drawing/2014/main" id="{D7B96CF1-1C9D-CC4D-AC88-6F35CF58AA37}"/>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pic>
        <p:nvPicPr>
          <p:cNvPr id="8" name="Picture 2" descr="NIET">
            <a:extLst>
              <a:ext uri="{FF2B5EF4-FFF2-40B4-BE49-F238E27FC236}">
                <a16:creationId xmlns:a16="http://schemas.microsoft.com/office/drawing/2014/main" id="{CB8C008E-BA77-8645-8291-416FF6F758F7}"/>
              </a:ext>
            </a:extLst>
          </p:cNvPr>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388777809"/>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13350"/>
          </a:xfrm>
        </p:spPr>
        <p:txBody>
          <a:bodyPr>
            <a:normAutofit/>
          </a:bodyPr>
          <a:lstStyle/>
          <a:p>
            <a:pPr lvl="1" algn="just">
              <a:lnSpc>
                <a:spcPct val="120000"/>
              </a:lnSpc>
              <a:buFont typeface="Arial" panose="020B0604020202020204" pitchFamily="34" charset="0"/>
              <a:buChar char="•"/>
            </a:pPr>
            <a:r>
              <a:rPr lang="en-US" sz="2200" dirty="0">
                <a:cs typeface="Times New Roman" panose="02020603050405020304" pitchFamily="18" charset="0"/>
              </a:rPr>
              <a:t>Use notes whenever required to describe some aspect of the diagram. At the end of the drawing it should be understandable to the developer/coder.</a:t>
            </a:r>
          </a:p>
          <a:p>
            <a:pPr lvl="1" algn="just">
              <a:lnSpc>
                <a:spcPct val="120000"/>
              </a:lnSpc>
              <a:buFont typeface="Arial" panose="020B0604020202020204" pitchFamily="34" charset="0"/>
              <a:buChar char="•"/>
            </a:pPr>
            <a:r>
              <a:rPr lang="en-US" sz="2200" dirty="0">
                <a:cs typeface="Times New Roman" panose="02020603050405020304" pitchFamily="18" charset="0"/>
              </a:rPr>
              <a:t>Finally, before making the final version, the diagram should be drawn on plain paper and reworked as many times as possible to make it correct.</a:t>
            </a:r>
          </a:p>
          <a:p>
            <a:pPr marL="342900" lvl="3" indent="-342900" algn="just">
              <a:buFont typeface="Arial" panose="020B0604020202020204" pitchFamily="34" charset="0"/>
              <a:buChar char="•"/>
            </a:pPr>
            <a:endParaRPr lang="en-US" sz="1100" dirty="0"/>
          </a:p>
        </p:txBody>
      </p:sp>
      <p:sp>
        <p:nvSpPr>
          <p:cNvPr id="4" name="Date Placeholder 3"/>
          <p:cNvSpPr>
            <a:spLocks noGrp="1"/>
          </p:cNvSpPr>
          <p:nvPr>
            <p:ph type="dt" sz="half" idx="10"/>
          </p:nvPr>
        </p:nvSpPr>
        <p:spPr/>
        <p:txBody>
          <a:bodyPr/>
          <a:lstStyle/>
          <a:p>
            <a:fld id="{93FA1322-CDB3-4752-AC25-162FE1028351}"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793981762"/>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Attributes</a:t>
            </a:r>
          </a:p>
          <a:p>
            <a:pPr lvl="1" algn="just">
              <a:lnSpc>
                <a:spcPct val="150000"/>
              </a:lnSpc>
              <a:buFont typeface="Arial" panose="020B0604020202020204" pitchFamily="34" charset="0"/>
              <a:buChar char="•"/>
            </a:pPr>
            <a:r>
              <a:rPr lang="en-US" sz="2200" dirty="0">
                <a:cs typeface="Times New Roman" panose="02020603050405020304" pitchFamily="18" charset="0"/>
              </a:rPr>
              <a:t>An attribute is a named property of a</a:t>
            </a:r>
            <a:r>
              <a:rPr lang="en-US" sz="2200" i="1" dirty="0">
                <a:cs typeface="Times New Roman" panose="02020603050405020304" pitchFamily="18" charset="0"/>
              </a:rPr>
              <a:t> </a:t>
            </a:r>
            <a:r>
              <a:rPr lang="en-US" sz="2200" dirty="0">
                <a:cs typeface="Times New Roman" panose="02020603050405020304" pitchFamily="18" charset="0"/>
              </a:rPr>
              <a:t>class that describes a range of values that instances of the property may hold.</a:t>
            </a:r>
          </a:p>
          <a:p>
            <a:pPr lvl="1" algn="just">
              <a:lnSpc>
                <a:spcPct val="150000"/>
              </a:lnSpc>
              <a:buFont typeface="Arial" panose="020B0604020202020204" pitchFamily="34" charset="0"/>
              <a:buChar char="•"/>
            </a:pPr>
            <a:r>
              <a:rPr lang="en-US" sz="2200" dirty="0">
                <a:cs typeface="Times New Roman" panose="02020603050405020304" pitchFamily="18" charset="0"/>
              </a:rPr>
              <a:t>A class may have any number of attributes or no attributes at all.</a:t>
            </a:r>
          </a:p>
          <a:p>
            <a:pPr lvl="1" algn="just">
              <a:lnSpc>
                <a:spcPct val="150000"/>
              </a:lnSpc>
              <a:buFont typeface="Arial" panose="020B0604020202020204" pitchFamily="34" charset="0"/>
              <a:buChar char="•"/>
            </a:pPr>
            <a:r>
              <a:rPr lang="en-US" sz="2200" dirty="0">
                <a:cs typeface="Times New Roman" panose="02020603050405020304" pitchFamily="18" charset="0"/>
              </a:rPr>
              <a:t>An attribute represents some property of the thing you are modeling that is shared by all objects of that class</a:t>
            </a:r>
            <a:r>
              <a:rPr lang="en-US" sz="2200" dirty="0"/>
              <a:t>.</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0F5E3D38-691C-4398-B712-295ABFEC8C1D}"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87977777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C344B9-DA33-42C1-BAE8-A0CB939768BC}"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grpSp>
        <p:nvGrpSpPr>
          <p:cNvPr id="9" name="Group 8">
            <a:extLst>
              <a:ext uri="{FF2B5EF4-FFF2-40B4-BE49-F238E27FC236}">
                <a16:creationId xmlns:a16="http://schemas.microsoft.com/office/drawing/2014/main" id="{B7E201B4-203A-4008-97F2-16421ABD02C5}"/>
              </a:ext>
            </a:extLst>
          </p:cNvPr>
          <p:cNvGrpSpPr/>
          <p:nvPr/>
        </p:nvGrpSpPr>
        <p:grpSpPr>
          <a:xfrm>
            <a:off x="585970" y="1598568"/>
            <a:ext cx="7972057" cy="1830432"/>
            <a:chOff x="2514601" y="3048000"/>
            <a:chExt cx="6983090" cy="2667000"/>
          </a:xfrm>
        </p:grpSpPr>
        <p:pic>
          <p:nvPicPr>
            <p:cNvPr id="10" name="Picture 2">
              <a:extLst>
                <a:ext uri="{FF2B5EF4-FFF2-40B4-BE49-F238E27FC236}">
                  <a16:creationId xmlns:a16="http://schemas.microsoft.com/office/drawing/2014/main" id="{2DFF22D6-A597-4B99-8D5D-D14187A51E7E}"/>
                </a:ext>
              </a:extLst>
            </p:cNvPr>
            <p:cNvPicPr>
              <a:picLocks noChangeAspect="1" noChangeArrowheads="1"/>
            </p:cNvPicPr>
            <p:nvPr/>
          </p:nvPicPr>
          <p:blipFill>
            <a:blip r:embed="rId2" cstate="print"/>
            <a:srcRect/>
            <a:stretch>
              <a:fillRect/>
            </a:stretch>
          </p:blipFill>
          <p:spPr bwMode="auto">
            <a:xfrm>
              <a:off x="2514601" y="3225312"/>
              <a:ext cx="2920179" cy="2057399"/>
            </a:xfrm>
            <a:prstGeom prst="rect">
              <a:avLst/>
            </a:prstGeom>
            <a:noFill/>
            <a:ln w="9525">
              <a:noFill/>
              <a:miter lim="800000"/>
              <a:headEnd/>
              <a:tailEnd/>
            </a:ln>
          </p:spPr>
        </p:pic>
        <p:pic>
          <p:nvPicPr>
            <p:cNvPr id="11" name="Picture 3">
              <a:extLst>
                <a:ext uri="{FF2B5EF4-FFF2-40B4-BE49-F238E27FC236}">
                  <a16:creationId xmlns:a16="http://schemas.microsoft.com/office/drawing/2014/main" id="{8B304899-8903-4BE3-B2A9-2B7245F1C2A3}"/>
                </a:ext>
              </a:extLst>
            </p:cNvPr>
            <p:cNvPicPr>
              <a:picLocks noChangeAspect="1" noChangeArrowheads="1"/>
            </p:cNvPicPr>
            <p:nvPr/>
          </p:nvPicPr>
          <p:blipFill>
            <a:blip r:embed="rId3" cstate="print"/>
            <a:srcRect/>
            <a:stretch>
              <a:fillRect/>
            </a:stretch>
          </p:blipFill>
          <p:spPr bwMode="auto">
            <a:xfrm>
              <a:off x="5434780" y="3048000"/>
              <a:ext cx="4062911" cy="2667000"/>
            </a:xfrm>
            <a:prstGeom prst="rect">
              <a:avLst/>
            </a:prstGeom>
            <a:noFill/>
            <a:ln w="9525">
              <a:noFill/>
              <a:miter lim="800000"/>
              <a:headEnd/>
              <a:tailEnd/>
            </a:ln>
          </p:spPr>
        </p:pic>
      </p:grpSp>
      <p:pic>
        <p:nvPicPr>
          <p:cNvPr id="16" name="Content Placeholder 15">
            <a:extLst>
              <a:ext uri="{FF2B5EF4-FFF2-40B4-BE49-F238E27FC236}">
                <a16:creationId xmlns:a16="http://schemas.microsoft.com/office/drawing/2014/main" id="{0A75ED25-339E-40BA-8521-F40CB4135131}"/>
              </a:ext>
            </a:extLst>
          </p:cNvPr>
          <p:cNvPicPr>
            <a:picLocks noGrp="1" noChangeAspect="1" noChangeArrowheads="1"/>
          </p:cNvPicPr>
          <p:nvPr>
            <p:ph idx="1"/>
          </p:nvPr>
        </p:nvPicPr>
        <p:blipFill>
          <a:blip r:embed="rId4" cstate="print"/>
          <a:srcRect/>
          <a:stretch>
            <a:fillRect/>
          </a:stretch>
        </p:blipFill>
        <p:spPr bwMode="auto">
          <a:xfrm>
            <a:off x="2743200" y="3764589"/>
            <a:ext cx="3333743" cy="2438399"/>
          </a:xfrm>
          <a:prstGeom prst="rect">
            <a:avLst/>
          </a:prstGeom>
          <a:noFill/>
          <a:ln w="9525">
            <a:noFill/>
            <a:miter lim="800000"/>
            <a:headEnd/>
            <a:tailEnd/>
          </a:ln>
        </p:spPr>
      </p:pic>
      <p:pic>
        <p:nvPicPr>
          <p:cNvPr id="12" name="Picture 2" descr="NIET"/>
          <p:cNvPicPr>
            <a:picLocks noChangeAspect="1" noChangeArrowheads="1"/>
          </p:cNvPicPr>
          <p:nvPr/>
        </p:nvPicPr>
        <p:blipFill>
          <a:blip r:embed="rId5"/>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568287238"/>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342900" lvl="3" indent="-342900" algn="just">
              <a:buFont typeface="Arial" panose="020B0604020202020204" pitchFamily="34" charset="0"/>
              <a:buChar char="•"/>
            </a:pPr>
            <a:r>
              <a:rPr lang="en-US" sz="2200" dirty="0">
                <a:cs typeface="Times New Roman" panose="02020603050405020304" pitchFamily="18" charset="0"/>
              </a:rPr>
              <a:t>The following diagram is an example of an Order System of an application. It describes a particular aspect of the entire application.</a:t>
            </a:r>
            <a:r>
              <a:rPr lang="en-US" sz="2200" dirty="0"/>
              <a:t> </a:t>
            </a:r>
          </a:p>
        </p:txBody>
      </p:sp>
      <p:sp>
        <p:nvSpPr>
          <p:cNvPr id="4" name="Date Placeholder 3"/>
          <p:cNvSpPr>
            <a:spLocks noGrp="1"/>
          </p:cNvSpPr>
          <p:nvPr>
            <p:ph type="dt" sz="half" idx="10"/>
          </p:nvPr>
        </p:nvSpPr>
        <p:spPr/>
        <p:txBody>
          <a:bodyPr/>
          <a:lstStyle/>
          <a:p>
            <a:fld id="{B11301C6-1B0C-43A0-89B8-7722415B024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Class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AB811410-03E0-4201-8B93-0391F432CBF8}"/>
              </a:ext>
            </a:extLst>
          </p:cNvPr>
          <p:cNvPicPr>
            <a:picLocks noChangeAspect="1"/>
          </p:cNvPicPr>
          <p:nvPr/>
        </p:nvPicPr>
        <p:blipFill rotWithShape="1">
          <a:blip r:embed="rId2"/>
          <a:srcRect l="34805" t="27587" r="34803" b="30785"/>
          <a:stretch/>
        </p:blipFill>
        <p:spPr>
          <a:xfrm>
            <a:off x="533400" y="2057400"/>
            <a:ext cx="8153400" cy="4162425"/>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894905128"/>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Object</a:t>
            </a:r>
          </a:p>
          <a:p>
            <a:pPr lvl="1" algn="just">
              <a:buFont typeface="Arial" panose="020B0604020202020204" pitchFamily="34" charset="0"/>
              <a:buChar char="•"/>
            </a:pPr>
            <a:r>
              <a:rPr lang="en-US" sz="2200" dirty="0">
                <a:cs typeface="Times New Roman" panose="02020603050405020304" pitchFamily="18" charset="0"/>
              </a:rPr>
              <a:t>An object is a concept, abstraction, or thing with identity that has meaning for an application.</a:t>
            </a:r>
          </a:p>
          <a:p>
            <a:pPr lvl="1" algn="just">
              <a:buFont typeface="Arial" panose="020B0604020202020204" pitchFamily="34" charset="0"/>
              <a:buChar char="•"/>
            </a:pPr>
            <a:r>
              <a:rPr lang="en-US" sz="2200" dirty="0">
                <a:cs typeface="Times New Roman" panose="02020603050405020304" pitchFamily="18" charset="0"/>
              </a:rPr>
              <a:t>Objects often appear as proper nouns or specific references in problem descriptions and discussions with users.</a:t>
            </a:r>
          </a:p>
          <a:p>
            <a:pPr lvl="1" algn="just">
              <a:buFont typeface="Arial" panose="020B0604020202020204" pitchFamily="34" charset="0"/>
              <a:buChar char="•"/>
            </a:pPr>
            <a:r>
              <a:rPr lang="en-US" sz="2200" dirty="0">
                <a:cs typeface="Times New Roman" panose="02020603050405020304" pitchFamily="18" charset="0"/>
              </a:rPr>
              <a:t>Some objects have real-world entity like table, tree etc.</a:t>
            </a:r>
          </a:p>
          <a:p>
            <a:pPr>
              <a:lnSpc>
                <a:spcPct val="150000"/>
              </a:lnSpc>
            </a:pPr>
            <a:endParaRPr lang="en-US" sz="2200" dirty="0"/>
          </a:p>
        </p:txBody>
      </p:sp>
      <p:sp>
        <p:nvSpPr>
          <p:cNvPr id="4" name="Date Placeholder 3"/>
          <p:cNvSpPr>
            <a:spLocks noGrp="1"/>
          </p:cNvSpPr>
          <p:nvPr>
            <p:ph type="dt" sz="half" idx="10"/>
          </p:nvPr>
        </p:nvSpPr>
        <p:spPr/>
        <p:txBody>
          <a:bodyPr/>
          <a:lstStyle/>
          <a:p>
            <a:fld id="{9D27B961-E0BB-43A5-B3B7-8B248DB28CA1}"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a:extLst>
              <a:ext uri="{FF2B5EF4-FFF2-40B4-BE49-F238E27FC236}">
                <a16:creationId xmlns:a16="http://schemas.microsoft.com/office/drawing/2014/main" id="{7511DC04-6EA2-456A-B1D8-56971AC8694D}"/>
              </a:ext>
            </a:extLst>
          </p:cNvPr>
          <p:cNvPicPr>
            <a:picLocks noChangeAspect="1" noChangeArrowheads="1"/>
          </p:cNvPicPr>
          <p:nvPr/>
        </p:nvPicPr>
        <p:blipFill>
          <a:blip r:embed="rId2" cstate="print"/>
          <a:srcRect/>
          <a:stretch>
            <a:fillRect/>
          </a:stretch>
        </p:blipFill>
        <p:spPr bwMode="auto">
          <a:xfrm>
            <a:off x="228600" y="3886200"/>
            <a:ext cx="8686799" cy="2333625"/>
          </a:xfrm>
          <a:prstGeom prst="rect">
            <a:avLst/>
          </a:prstGeom>
          <a:noFill/>
          <a:ln w="9525">
            <a:noFill/>
            <a:miter lim="800000"/>
            <a:headEnd/>
            <a:tailEnd/>
          </a:ln>
        </p:spPr>
      </p:pic>
      <p:pic>
        <p:nvPicPr>
          <p:cNvPr id="9"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3634665353"/>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nSpc>
                <a:spcPct val="150000"/>
              </a:lnSpc>
            </a:pPr>
            <a:r>
              <a:rPr lang="en-US" sz="2200" dirty="0">
                <a:cs typeface="Times New Roman" panose="02020603050405020304" pitchFamily="18" charset="0"/>
              </a:rPr>
              <a:t>Attribute and Value of an object</a:t>
            </a:r>
          </a:p>
          <a:p>
            <a:pPr lvl="1">
              <a:lnSpc>
                <a:spcPct val="150000"/>
              </a:lnSpc>
              <a:buFont typeface="Arial" panose="020B0604020202020204" pitchFamily="34" charset="0"/>
              <a:buChar char="•"/>
            </a:pPr>
            <a:r>
              <a:rPr lang="en-US" sz="2200" dirty="0">
                <a:cs typeface="Times New Roman" panose="02020603050405020304" pitchFamily="18" charset="0"/>
              </a:rPr>
              <a:t>Each attribute is associated a specific value.</a:t>
            </a:r>
          </a:p>
          <a:p>
            <a:pPr>
              <a:lnSpc>
                <a:spcPct val="150000"/>
              </a:lnSpc>
            </a:pPr>
            <a:endParaRPr lang="en-US" sz="2200" dirty="0"/>
          </a:p>
        </p:txBody>
      </p:sp>
      <p:sp>
        <p:nvSpPr>
          <p:cNvPr id="4" name="Date Placeholder 3"/>
          <p:cNvSpPr>
            <a:spLocks noGrp="1"/>
          </p:cNvSpPr>
          <p:nvPr>
            <p:ph type="dt" sz="half" idx="10"/>
          </p:nvPr>
        </p:nvSpPr>
        <p:spPr/>
        <p:txBody>
          <a:bodyPr/>
          <a:lstStyle/>
          <a:p>
            <a:fld id="{63F72977-8CBF-4960-8768-6BBD04A845D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a:extLst>
              <a:ext uri="{FF2B5EF4-FFF2-40B4-BE49-F238E27FC236}">
                <a16:creationId xmlns:a16="http://schemas.microsoft.com/office/drawing/2014/main" id="{D22AD0FA-7AD9-40BB-B79D-0C7C5D411FB1}"/>
              </a:ext>
            </a:extLst>
          </p:cNvPr>
          <p:cNvPicPr>
            <a:picLocks noChangeAspect="1" noChangeArrowheads="1"/>
          </p:cNvPicPr>
          <p:nvPr/>
        </p:nvPicPr>
        <p:blipFill>
          <a:blip r:embed="rId2" cstate="print"/>
          <a:srcRect/>
          <a:stretch>
            <a:fillRect/>
          </a:stretch>
        </p:blipFill>
        <p:spPr bwMode="auto">
          <a:xfrm>
            <a:off x="457200" y="2875651"/>
            <a:ext cx="8305800" cy="2382149"/>
          </a:xfrm>
          <a:prstGeom prst="rect">
            <a:avLst/>
          </a:prstGeom>
          <a:noFill/>
          <a:ln w="9525">
            <a:noFill/>
            <a:miter lim="800000"/>
            <a:headEnd/>
            <a:tailEnd/>
          </a:ln>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682253796"/>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fontScale="92500" lnSpcReduction="20000"/>
          </a:bodyPr>
          <a:lstStyle/>
          <a:p>
            <a:pPr algn="just">
              <a:lnSpc>
                <a:spcPct val="150000"/>
              </a:lnSpc>
            </a:pPr>
            <a:r>
              <a:rPr lang="en-US" sz="2400" dirty="0">
                <a:cs typeface="Times New Roman" panose="02020603050405020304" pitchFamily="18" charset="0"/>
              </a:rPr>
              <a:t>Object diagrams are derived from class diagrams so object diagrams are dependent upon class diagrams.</a:t>
            </a:r>
          </a:p>
          <a:p>
            <a:pPr algn="just">
              <a:lnSpc>
                <a:spcPct val="150000"/>
              </a:lnSpc>
            </a:pPr>
            <a:r>
              <a:rPr lang="en-US" sz="2400" dirty="0">
                <a:cs typeface="Times New Roman" panose="02020603050405020304" pitchFamily="18" charset="0"/>
              </a:rPr>
              <a:t>Object diagrams also represent the static view of a system but this static view is a snapshot of the system at a particular moment.</a:t>
            </a:r>
          </a:p>
          <a:p>
            <a:pPr algn="just">
              <a:lnSpc>
                <a:spcPct val="150000"/>
              </a:lnSpc>
            </a:pPr>
            <a:r>
              <a:rPr lang="en-US" sz="2400" dirty="0">
                <a:cs typeface="Times New Roman" panose="02020603050405020304" pitchFamily="18" charset="0"/>
              </a:rPr>
              <a:t>The purpose of the object diagram can be summarized as </a:t>
            </a:r>
          </a:p>
          <a:p>
            <a:pPr lvl="1" algn="just">
              <a:lnSpc>
                <a:spcPct val="150000"/>
              </a:lnSpc>
              <a:buFont typeface="Arial" panose="020B0604020202020204" pitchFamily="34" charset="0"/>
              <a:buChar char="•"/>
            </a:pPr>
            <a:r>
              <a:rPr lang="en-US" sz="2400" dirty="0">
                <a:cs typeface="Times New Roman" panose="02020603050405020304" pitchFamily="18" charset="0"/>
              </a:rPr>
              <a:t>Forward and reverse engineering.</a:t>
            </a:r>
          </a:p>
          <a:p>
            <a:pPr lvl="1" algn="just">
              <a:lnSpc>
                <a:spcPct val="150000"/>
              </a:lnSpc>
              <a:buFont typeface="Arial" panose="020B0604020202020204" pitchFamily="34" charset="0"/>
              <a:buChar char="•"/>
            </a:pPr>
            <a:r>
              <a:rPr lang="en-US" sz="2400" dirty="0">
                <a:cs typeface="Times New Roman" panose="02020603050405020304" pitchFamily="18" charset="0"/>
              </a:rPr>
              <a:t>Object relationships of a system</a:t>
            </a:r>
          </a:p>
          <a:p>
            <a:pPr lvl="1" algn="just">
              <a:lnSpc>
                <a:spcPct val="150000"/>
              </a:lnSpc>
              <a:buFont typeface="Arial" panose="020B0604020202020204" pitchFamily="34" charset="0"/>
              <a:buChar char="•"/>
            </a:pPr>
            <a:r>
              <a:rPr lang="en-US" sz="2400" dirty="0">
                <a:cs typeface="Times New Roman" panose="02020603050405020304" pitchFamily="18" charset="0"/>
              </a:rPr>
              <a:t>Static view of an interaction.</a:t>
            </a:r>
          </a:p>
          <a:p>
            <a:pPr lvl="1" algn="just">
              <a:lnSpc>
                <a:spcPct val="150000"/>
              </a:lnSpc>
              <a:buFont typeface="Arial" panose="020B0604020202020204" pitchFamily="34" charset="0"/>
              <a:buChar char="•"/>
            </a:pPr>
            <a:r>
              <a:rPr lang="en-US" sz="2400" dirty="0">
                <a:cs typeface="Times New Roman" panose="02020603050405020304" pitchFamily="18" charset="0"/>
              </a:rPr>
              <a:t>Understand object behavior and their relationship from practical perspective</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A987B97-6F34-4D3A-86CF-4CD9D3807354}"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978869419"/>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lnSpcReduction="10000"/>
          </a:bodyPr>
          <a:lstStyle/>
          <a:p>
            <a:pPr algn="just">
              <a:lnSpc>
                <a:spcPct val="110000"/>
              </a:lnSpc>
            </a:pPr>
            <a:r>
              <a:rPr lang="en-US" sz="2400" dirty="0">
                <a:cs typeface="Times New Roman" panose="02020603050405020304" pitchFamily="18" charset="0"/>
              </a:rPr>
              <a:t>The following things should be remembered and understood clearly: </a:t>
            </a:r>
          </a:p>
          <a:p>
            <a:pPr lvl="1" algn="just">
              <a:lnSpc>
                <a:spcPct val="110000"/>
              </a:lnSpc>
              <a:buFont typeface="Arial" panose="020B0604020202020204" pitchFamily="34" charset="0"/>
              <a:buChar char="•"/>
            </a:pPr>
            <a:r>
              <a:rPr lang="en-US" sz="2200" dirty="0">
                <a:cs typeface="Times New Roman" panose="02020603050405020304" pitchFamily="18" charset="0"/>
              </a:rPr>
              <a:t>Object diagrams consist of objects.</a:t>
            </a:r>
          </a:p>
          <a:p>
            <a:pPr lvl="1" algn="just">
              <a:lnSpc>
                <a:spcPct val="110000"/>
              </a:lnSpc>
              <a:buFont typeface="Arial" panose="020B0604020202020204" pitchFamily="34" charset="0"/>
              <a:buChar char="•"/>
            </a:pPr>
            <a:r>
              <a:rPr lang="en-US" sz="2200" dirty="0">
                <a:cs typeface="Times New Roman" panose="02020603050405020304" pitchFamily="18" charset="0"/>
              </a:rPr>
              <a:t>The link in object diagram is used to connect objects.</a:t>
            </a:r>
          </a:p>
          <a:p>
            <a:pPr lvl="1" algn="just">
              <a:lnSpc>
                <a:spcPct val="110000"/>
              </a:lnSpc>
              <a:buFont typeface="Arial" panose="020B0604020202020204" pitchFamily="34" charset="0"/>
              <a:buChar char="•"/>
            </a:pPr>
            <a:r>
              <a:rPr lang="en-US" sz="2200" dirty="0">
                <a:cs typeface="Times New Roman" panose="02020603050405020304" pitchFamily="18" charset="0"/>
              </a:rPr>
              <a:t>Objects and links are the two elements used to construct an object diagram.</a:t>
            </a:r>
          </a:p>
          <a:p>
            <a:pPr lvl="1" algn="just">
              <a:lnSpc>
                <a:spcPct val="110000"/>
              </a:lnSpc>
              <a:buFont typeface="Arial" panose="020B0604020202020204" pitchFamily="34" charset="0"/>
              <a:buChar char="•"/>
            </a:pPr>
            <a:r>
              <a:rPr lang="en-US" sz="2200" dirty="0">
                <a:cs typeface="Times New Roman" panose="02020603050405020304" pitchFamily="18" charset="0"/>
              </a:rPr>
              <a:t>The object diagram should have a meaningful name to indicate its purpose.</a:t>
            </a:r>
          </a:p>
          <a:p>
            <a:pPr lvl="1" algn="just">
              <a:lnSpc>
                <a:spcPct val="110000"/>
              </a:lnSpc>
              <a:buFont typeface="Arial" panose="020B0604020202020204" pitchFamily="34" charset="0"/>
              <a:buChar char="•"/>
            </a:pPr>
            <a:r>
              <a:rPr lang="en-US" sz="2200" dirty="0">
                <a:cs typeface="Times New Roman" panose="02020603050405020304" pitchFamily="18" charset="0"/>
              </a:rPr>
              <a:t>The most important elements are to be identified.</a:t>
            </a:r>
          </a:p>
          <a:p>
            <a:pPr lvl="1" algn="just">
              <a:lnSpc>
                <a:spcPct val="110000"/>
              </a:lnSpc>
              <a:buFont typeface="Arial" panose="020B0604020202020204" pitchFamily="34" charset="0"/>
              <a:buChar char="•"/>
            </a:pPr>
            <a:r>
              <a:rPr lang="en-US" sz="2200" dirty="0">
                <a:cs typeface="Times New Roman" panose="02020603050405020304" pitchFamily="18" charset="0"/>
              </a:rPr>
              <a:t>The association among objects should be clarified.</a:t>
            </a:r>
          </a:p>
          <a:p>
            <a:pPr lvl="1" algn="just">
              <a:lnSpc>
                <a:spcPct val="110000"/>
              </a:lnSpc>
              <a:buFont typeface="Arial" panose="020B0604020202020204" pitchFamily="34" charset="0"/>
              <a:buChar char="•"/>
            </a:pPr>
            <a:r>
              <a:rPr lang="en-US" sz="2200" dirty="0">
                <a:cs typeface="Times New Roman" panose="02020603050405020304" pitchFamily="18" charset="0"/>
              </a:rPr>
              <a:t>Values of different elements need to be captured to include in the object diagram.</a:t>
            </a:r>
          </a:p>
          <a:p>
            <a:pPr lvl="1" algn="just">
              <a:lnSpc>
                <a:spcPct val="110000"/>
              </a:lnSpc>
              <a:buFont typeface="Arial" panose="020B0604020202020204" pitchFamily="34" charset="0"/>
              <a:buChar char="•"/>
            </a:pPr>
            <a:r>
              <a:rPr lang="en-US" sz="2200" dirty="0">
                <a:cs typeface="Times New Roman" panose="02020603050405020304" pitchFamily="18" charset="0"/>
              </a:rPr>
              <a:t>Add proper notes at points where more clarity is required.</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7415BB86-FE71-4BE5-827A-B897E03A3E53}"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08362099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342900" lvl="3" indent="-342900" algn="just">
              <a:buFont typeface="Arial" panose="020B0604020202020204" pitchFamily="34" charset="0"/>
              <a:buChar char="•"/>
            </a:pPr>
            <a:r>
              <a:rPr lang="en-US" sz="2200" dirty="0">
                <a:solidFill>
                  <a:srgbClr val="000000"/>
                </a:solidFill>
                <a:cs typeface="Times New Roman" panose="02020603050405020304" pitchFamily="18" charset="0"/>
              </a:rPr>
              <a:t>The following diagram is an example of an object diagram. It represents the Order management system</a:t>
            </a:r>
            <a:endParaRPr lang="en-US" sz="2200" dirty="0">
              <a:cs typeface="Times New Roman" panose="02020603050405020304" pitchFamily="18" charset="0"/>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1F09454C-049A-4527-AD25-EC20AE8C8650}"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Object Diagrams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Content Placeholder 3">
            <a:extLst>
              <a:ext uri="{FF2B5EF4-FFF2-40B4-BE49-F238E27FC236}">
                <a16:creationId xmlns:a16="http://schemas.microsoft.com/office/drawing/2014/main" id="{D451C4BF-BB9A-4D27-BDF2-206DF2D82EDE}"/>
              </a:ext>
            </a:extLst>
          </p:cNvPr>
          <p:cNvPicPr>
            <a:picLocks noChangeAspect="1"/>
          </p:cNvPicPr>
          <p:nvPr/>
        </p:nvPicPr>
        <p:blipFill rotWithShape="1">
          <a:blip r:embed="rId2"/>
          <a:srcRect l="31988" t="28092" r="32888" b="41288"/>
          <a:stretch/>
        </p:blipFill>
        <p:spPr>
          <a:xfrm>
            <a:off x="578370" y="1981200"/>
            <a:ext cx="8229600" cy="3962400"/>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939759234"/>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Java compiler executes the code from top to bottom. </a:t>
            </a:r>
          </a:p>
          <a:p>
            <a:pPr algn="just"/>
            <a:r>
              <a:rPr lang="en-US" sz="2200" dirty="0">
                <a:cs typeface="Times New Roman" panose="02020603050405020304" pitchFamily="18" charset="0"/>
              </a:rPr>
              <a:t>The statements in the code are executed according to the order in which they appear. </a:t>
            </a:r>
          </a:p>
          <a:p>
            <a:pPr algn="just"/>
            <a:r>
              <a:rPr lang="en-US" sz="2200" dirty="0">
                <a:cs typeface="Times New Roman" panose="02020603050405020304" pitchFamily="18" charset="0"/>
              </a:rPr>
              <a:t>However, java provides statements that can be used to control the flow of Java code. Such statements are called control flow statements.</a:t>
            </a:r>
          </a:p>
          <a:p>
            <a:pPr algn="just"/>
            <a:r>
              <a:rPr lang="en-US" sz="2200" dirty="0">
                <a:cs typeface="Times New Roman" panose="02020603050405020304" pitchFamily="18" charset="0"/>
              </a:rPr>
              <a:t>Java provides three types of control flow statements:</a:t>
            </a:r>
          </a:p>
          <a:p>
            <a:pPr lvl="1" algn="just">
              <a:buFont typeface="Arial" panose="020B0604020202020204" pitchFamily="34" charset="0"/>
              <a:buChar char="•"/>
            </a:pPr>
            <a:r>
              <a:rPr lang="en-US" sz="2200" dirty="0">
                <a:cs typeface="Times New Roman" panose="02020603050405020304" pitchFamily="18" charset="0"/>
              </a:rPr>
              <a:t>Decision Making statements</a:t>
            </a:r>
          </a:p>
          <a:p>
            <a:pPr lvl="1" algn="just">
              <a:buFont typeface="Arial" panose="020B0604020202020204" pitchFamily="34" charset="0"/>
              <a:buChar char="•"/>
            </a:pPr>
            <a:r>
              <a:rPr lang="en-US" sz="2200" dirty="0">
                <a:cs typeface="Times New Roman" panose="02020603050405020304" pitchFamily="18" charset="0"/>
              </a:rPr>
              <a:t>Loop statements</a:t>
            </a:r>
          </a:p>
          <a:p>
            <a:pPr lvl="1" algn="just">
              <a:buFont typeface="Arial" panose="020B0604020202020204" pitchFamily="34" charset="0"/>
              <a:buChar char="•"/>
            </a:pPr>
            <a:r>
              <a:rPr lang="en-US" sz="2200" dirty="0">
                <a:cs typeface="Times New Roman" panose="02020603050405020304" pitchFamily="18" charset="0"/>
              </a:rPr>
              <a:t>Jump statements</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0285A5F1-8CCB-4930-B5F8-2A3418D6B5D7}"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Control Statements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152383"/>
            <a:ext cx="1438242" cy="847725"/>
          </a:xfrm>
          <a:prstGeom prst="rect">
            <a:avLst/>
          </a:prstGeom>
          <a:noFill/>
        </p:spPr>
      </p:pic>
    </p:spTree>
    <p:extLst>
      <p:ext uri="{BB962C8B-B14F-4D97-AF65-F5344CB8AC3E}">
        <p14:creationId xmlns:p14="http://schemas.microsoft.com/office/powerpoint/2010/main" val="373859108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A23A3-8796-A641-A9A5-319013CC361B}"/>
              </a:ext>
            </a:extLst>
          </p:cNvPr>
          <p:cNvSpPr>
            <a:spLocks noGrp="1"/>
          </p:cNvSpPr>
          <p:nvPr>
            <p:ph idx="1"/>
          </p:nvPr>
        </p:nvSpPr>
        <p:spPr>
          <a:xfrm>
            <a:off x="628650" y="1020953"/>
            <a:ext cx="7886700" cy="4351338"/>
          </a:xfrm>
        </p:spPr>
        <p:txBody>
          <a:bodyPr>
            <a:noAutofit/>
          </a:bodyPr>
          <a:lstStyle/>
          <a:p>
            <a:pPr>
              <a:lnSpc>
                <a:spcPct val="150000"/>
              </a:lnSpc>
            </a:pPr>
            <a:r>
              <a:rPr lang="en-GB" sz="1200" kern="50" spc="-30" dirty="0"/>
              <a:t>Data Structures Certified on 28Aug2021</a:t>
            </a:r>
            <a:r>
              <a:rPr lang="en-IN" sz="1200" kern="50" spc="-30" dirty="0"/>
              <a:t>: </a:t>
            </a:r>
            <a:r>
              <a:rPr lang="en-GB" sz="1200" kern="50" spc="-30" dirty="0"/>
              <a:t>4-5 week online non-credit course authorized by University of California San Diego and HSE University and offered through Coursera</a:t>
            </a:r>
            <a:endParaRPr lang="en-IN" sz="1200" kern="50" spc="-30" dirty="0"/>
          </a:p>
          <a:p>
            <a:pPr>
              <a:lnSpc>
                <a:spcPct val="150000"/>
              </a:lnSpc>
            </a:pPr>
            <a:r>
              <a:rPr lang="en-GB" sz="1200" kern="50" spc="-30" dirty="0"/>
              <a:t>Python for Data Science, AI &amp; Development Certified on 19Aug2021</a:t>
            </a:r>
            <a:r>
              <a:rPr lang="en-IN" sz="1200" kern="50" spc="-30" dirty="0"/>
              <a:t>: </a:t>
            </a:r>
            <a:r>
              <a:rPr lang="en-GB" sz="1200" kern="50" spc="-30" dirty="0"/>
              <a:t>4-5 week online non-credit course authorized by IBM and offered through Coursera</a:t>
            </a:r>
            <a:endParaRPr lang="en-IN" sz="1200" kern="50" spc="-30" dirty="0"/>
          </a:p>
          <a:p>
            <a:pPr>
              <a:lnSpc>
                <a:spcPct val="150000"/>
              </a:lnSpc>
            </a:pPr>
            <a:r>
              <a:rPr lang="en-GB" sz="1200" kern="50" spc="-30" dirty="0"/>
              <a:t>Python Basics Certified on 18Aug2021</a:t>
            </a:r>
            <a:r>
              <a:rPr lang="en-IN" sz="1200" kern="50" spc="-30" dirty="0"/>
              <a:t>: </a:t>
            </a:r>
            <a:r>
              <a:rPr lang="en-GB" sz="1200" kern="50" spc="-30" dirty="0"/>
              <a:t>4-5 week online non-credit course authorized by University of Michigan and offered through Coursera</a:t>
            </a:r>
            <a:endParaRPr lang="en-IN" sz="1200" kern="50" spc="-30" dirty="0"/>
          </a:p>
          <a:p>
            <a:pPr>
              <a:lnSpc>
                <a:spcPct val="150000"/>
              </a:lnSpc>
            </a:pPr>
            <a:r>
              <a:rPr lang="en-GB" sz="1200" kern="50" spc="-30" dirty="0"/>
              <a:t>Introduction to Artificial Intelligence (AI) Certified on 14Aug2021</a:t>
            </a:r>
            <a:r>
              <a:rPr lang="en-IN" sz="1200" kern="50" spc="-30" dirty="0"/>
              <a:t>: </a:t>
            </a:r>
            <a:r>
              <a:rPr lang="en-GB" sz="1200" kern="50" spc="-30" dirty="0"/>
              <a:t>4-5 week online non-credit course authorized by IBM and offered through Coursera</a:t>
            </a:r>
            <a:endParaRPr lang="en-IN" sz="1200" kern="50" spc="-30" dirty="0"/>
          </a:p>
          <a:p>
            <a:pPr>
              <a:lnSpc>
                <a:spcPct val="150000"/>
              </a:lnSpc>
            </a:pPr>
            <a:r>
              <a:rPr lang="en-GB" sz="1200" kern="50" spc="-30" dirty="0"/>
              <a:t>Introduction to Cloud Computing Certified on 13Aug2021</a:t>
            </a:r>
            <a:r>
              <a:rPr lang="en-IN" sz="1200" kern="50" spc="-30" dirty="0"/>
              <a:t>: </a:t>
            </a:r>
            <a:r>
              <a:rPr lang="en-GB" sz="1200" kern="50" spc="-30" dirty="0"/>
              <a:t>4-5 week online non-credit course authorized by IBM and offered through Coursera </a:t>
            </a:r>
            <a:endParaRPr lang="en-IN" sz="1200" kern="50" spc="-30" dirty="0"/>
          </a:p>
          <a:p>
            <a:pPr>
              <a:lnSpc>
                <a:spcPct val="150000"/>
              </a:lnSpc>
            </a:pPr>
            <a:r>
              <a:rPr lang="en-GB" sz="1200" kern="50" spc="-30" dirty="0"/>
              <a:t>What is Data Science? Certified on 12Aug2021</a:t>
            </a:r>
            <a:r>
              <a:rPr lang="en-IN" sz="1200" kern="50" spc="-30" dirty="0"/>
              <a:t>: </a:t>
            </a:r>
            <a:r>
              <a:rPr lang="en-GB" sz="1200" kern="50" spc="-30" dirty="0"/>
              <a:t>4-5 week online non-credit course authorized by IBM and offered through Coursera. </a:t>
            </a:r>
            <a:endParaRPr lang="en-IN" sz="1200" kern="50" spc="-30" dirty="0"/>
          </a:p>
          <a:p>
            <a:pPr>
              <a:lnSpc>
                <a:spcPct val="150000"/>
              </a:lnSpc>
            </a:pPr>
            <a:r>
              <a:rPr lang="en-GB" sz="1200" kern="50" spc="-30" dirty="0"/>
              <a:t>Programming for Everybody (Getting Started with Python) Certified on 11Aug2021</a:t>
            </a:r>
            <a:r>
              <a:rPr lang="en-IN" sz="1200" kern="50" spc="-30" dirty="0"/>
              <a:t>: </a:t>
            </a:r>
            <a:r>
              <a:rPr lang="en-GB" sz="1200" kern="50" spc="-30" dirty="0"/>
              <a:t>4-5 week online non-credit course authorized by University of Michigan and offered through Coursera.</a:t>
            </a:r>
            <a:endParaRPr lang="en-IN" sz="1200" kern="50" spc="-30" dirty="0"/>
          </a:p>
          <a:p>
            <a:endParaRPr lang="en-US" sz="1200" dirty="0"/>
          </a:p>
        </p:txBody>
      </p:sp>
      <p:sp>
        <p:nvSpPr>
          <p:cNvPr id="5" name="Title 1">
            <a:extLst>
              <a:ext uri="{FF2B5EF4-FFF2-40B4-BE49-F238E27FC236}">
                <a16:creationId xmlns:a16="http://schemas.microsoft.com/office/drawing/2014/main" id="{353D25EC-21A5-9847-8AD4-98A9B585A575}"/>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Coursera Achievements</a:t>
            </a:r>
          </a:p>
        </p:txBody>
      </p:sp>
      <p:sp>
        <p:nvSpPr>
          <p:cNvPr id="4"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7"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pic>
        <p:nvPicPr>
          <p:cNvPr id="8" name="Picture 2" descr="NIET">
            <a:extLst>
              <a:ext uri="{FF2B5EF4-FFF2-40B4-BE49-F238E27FC236}">
                <a16:creationId xmlns:a16="http://schemas.microsoft.com/office/drawing/2014/main" id="{391D34E8-9DEC-E94C-80AB-875E2899204F}"/>
              </a:ext>
            </a:extLst>
          </p:cNvPr>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37324474"/>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Decision-making statements decide which statement to execute and when. </a:t>
            </a:r>
          </a:p>
          <a:p>
            <a:pPr algn="just">
              <a:lnSpc>
                <a:spcPct val="150000"/>
              </a:lnSpc>
            </a:pPr>
            <a:r>
              <a:rPr lang="en-US" sz="2200" dirty="0">
                <a:cs typeface="Times New Roman" panose="02020603050405020304" pitchFamily="18" charset="0"/>
              </a:rPr>
              <a:t>Decision-making statements evaluate the Boolean expression and control the program flow depending upon the result of the condition provided. </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058C4C21-C0B9-42FF-AD54-F830CAB3F77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952015458"/>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If Statement:</a:t>
            </a:r>
          </a:p>
          <a:p>
            <a:pPr lvl="1" algn="just">
              <a:lnSpc>
                <a:spcPct val="150000"/>
              </a:lnSpc>
              <a:buFont typeface="Arial" panose="020B0604020202020204" pitchFamily="34" charset="0"/>
              <a:buChar char="•"/>
            </a:pPr>
            <a:r>
              <a:rPr lang="en-US" sz="2200" dirty="0">
                <a:cs typeface="Times New Roman" panose="02020603050405020304" pitchFamily="18" charset="0"/>
              </a:rPr>
              <a:t>In Java, the "if" statement is used to evaluate a condition. The control of the program is diverted depending upon the specific condition.</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C5B4F20B-42F7-41E7-A9EC-D574948D9E29}"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Content Placeholder 6">
            <a:extLst>
              <a:ext uri="{FF2B5EF4-FFF2-40B4-BE49-F238E27FC236}">
                <a16:creationId xmlns:a16="http://schemas.microsoft.com/office/drawing/2014/main" id="{BB3D39A4-20DD-4807-80DF-A8A2F6C93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76175" y="3325767"/>
            <a:ext cx="3144050" cy="3030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198792639"/>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If-else: </a:t>
            </a:r>
          </a:p>
          <a:p>
            <a:pPr lvl="1"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can use the else statement with if statement to execute a block of code when the condition is false.</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1EB678B6-0FA0-4D47-B03C-D19E518AA01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88DB6686-9ABF-4C03-B5FA-B2D858299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813" y="3057616"/>
            <a:ext cx="3946773" cy="3298734"/>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878135863"/>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Nested-if: </a:t>
            </a:r>
          </a:p>
          <a:p>
            <a:pPr lvl="1" algn="just">
              <a:lnSpc>
                <a:spcPct val="150000"/>
              </a:lnSpc>
              <a:buFont typeface="Arial" panose="020B0604020202020204" pitchFamily="34" charset="0"/>
              <a:buChar char="•"/>
            </a:pPr>
            <a:r>
              <a:rPr lang="en-US" sz="2200" dirty="0">
                <a:cs typeface="Times New Roman" panose="02020603050405020304" pitchFamily="18" charset="0"/>
              </a:rPr>
              <a:t>A nested if is an if statement that is the target of another if or else. Nested if statements means an if statement inside an if statement. </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3BBE34DB-4E96-45BD-8F99-7C9D7CF45AAB}"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CCD042F1-0373-4439-80ED-A252901E6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545" y="2974249"/>
            <a:ext cx="5212755" cy="3408334"/>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511064434"/>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If-else-if-ladder:</a:t>
            </a:r>
          </a:p>
          <a:p>
            <a:pPr lvl="1" algn="just">
              <a:buFont typeface="Arial" panose="020B0604020202020204" pitchFamily="34" charset="0"/>
              <a:buChar char="•"/>
            </a:pPr>
            <a:r>
              <a:rPr lang="en-US" sz="2200" dirty="0">
                <a:cs typeface="Times New Roman" panose="02020603050405020304" pitchFamily="18" charset="0"/>
              </a:rPr>
              <a:t>If statements are executed from the top down. </a:t>
            </a:r>
          </a:p>
          <a:p>
            <a:pPr lvl="1" algn="just">
              <a:buFont typeface="Arial" panose="020B0604020202020204" pitchFamily="34" charset="0"/>
              <a:buChar char="•"/>
            </a:pPr>
            <a:r>
              <a:rPr lang="en-US" sz="2200" dirty="0">
                <a:cs typeface="Times New Roman" panose="02020603050405020304" pitchFamily="18" charset="0"/>
              </a:rPr>
              <a:t>As soon as one of the conditions controlling the if is true, the statement associated with that if is executed, and the rest of the ladder is bypassed.</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2DBF9354-818D-4E31-812C-C63FE4EFE3A1}"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C302C4C3-48E1-4CE3-AA61-057610D19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711518"/>
            <a:ext cx="5257800" cy="3644832"/>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2311102145"/>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Switch statement :</a:t>
            </a:r>
          </a:p>
          <a:p>
            <a:pPr lvl="1" algn="just">
              <a:buFont typeface="Arial" panose="020B0604020202020204" pitchFamily="34" charset="0"/>
              <a:buChar char="•"/>
            </a:pPr>
            <a:r>
              <a:rPr lang="en-US" sz="2200" dirty="0">
                <a:cs typeface="Times New Roman" panose="02020603050405020304" pitchFamily="18" charset="0"/>
              </a:rPr>
              <a:t>The switch statement is a multiway branch statement. It provides an easy way to dispatch execution to different parts of code based on the value of the expression.</a:t>
            </a:r>
            <a:br>
              <a:rPr lang="en-US" sz="2200" dirty="0">
                <a:cs typeface="Times New Roman" panose="02020603050405020304" pitchFamily="18" charset="0"/>
              </a:rPr>
            </a:br>
            <a:endParaRPr lang="en-US" sz="2200" dirty="0"/>
          </a:p>
        </p:txBody>
      </p:sp>
      <p:sp>
        <p:nvSpPr>
          <p:cNvPr id="4" name="Date Placeholder 3"/>
          <p:cNvSpPr>
            <a:spLocks noGrp="1"/>
          </p:cNvSpPr>
          <p:nvPr>
            <p:ph type="dt" sz="half" idx="10"/>
          </p:nvPr>
        </p:nvSpPr>
        <p:spPr/>
        <p:txBody>
          <a:bodyPr/>
          <a:lstStyle/>
          <a:p>
            <a:fld id="{CD4FADE5-A8CC-4E9A-8781-820AB9B22B5B}"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Decision Making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B7F3F112-B537-4942-9065-B7399E9A9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275" y="2685688"/>
            <a:ext cx="5893525" cy="3670662"/>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3593768176"/>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The Java for loop is used to iterate a part of the program several times</a:t>
            </a:r>
          </a:p>
          <a:p>
            <a:pPr algn="just">
              <a:lnSpc>
                <a:spcPct val="150000"/>
              </a:lnSpc>
            </a:pPr>
            <a:r>
              <a:rPr lang="en-US" sz="2200" dirty="0">
                <a:cs typeface="Times New Roman" panose="02020603050405020304" pitchFamily="18" charset="0"/>
              </a:rPr>
              <a:t>Java provides three ways for executing the loops</a:t>
            </a:r>
          </a:p>
          <a:p>
            <a:pPr lvl="1" algn="just">
              <a:buFont typeface="Arial" panose="020B0604020202020204" pitchFamily="34" charset="0"/>
              <a:buChar char="•"/>
            </a:pPr>
            <a:r>
              <a:rPr lang="en-US" sz="2200" dirty="0">
                <a:cs typeface="Times New Roman" panose="02020603050405020304" pitchFamily="18" charset="0"/>
              </a:rPr>
              <a:t>While</a:t>
            </a:r>
          </a:p>
          <a:p>
            <a:pPr lvl="1" algn="just">
              <a:buFont typeface="Arial" panose="020B0604020202020204" pitchFamily="34" charset="0"/>
              <a:buChar char="•"/>
            </a:pPr>
            <a:r>
              <a:rPr lang="en-US" sz="2200" dirty="0">
                <a:cs typeface="Times New Roman" panose="02020603050405020304" pitchFamily="18" charset="0"/>
              </a:rPr>
              <a:t>Do.. while</a:t>
            </a:r>
          </a:p>
          <a:p>
            <a:pPr lvl="1" algn="just">
              <a:buFont typeface="Arial" panose="020B0604020202020204" pitchFamily="34" charset="0"/>
              <a:buChar char="•"/>
            </a:pPr>
            <a:r>
              <a:rPr lang="en-US" sz="2200" dirty="0">
                <a:cs typeface="Times New Roman" panose="02020603050405020304" pitchFamily="18" charset="0"/>
              </a:rPr>
              <a:t>For</a:t>
            </a:r>
          </a:p>
          <a:p>
            <a:pPr algn="just">
              <a:lnSpc>
                <a:spcPct val="150000"/>
              </a:lnSpc>
            </a:pPr>
            <a:endParaRPr lang="en-US" sz="2200" dirty="0">
              <a:cs typeface="Times New Roman" panose="02020603050405020304" pitchFamily="18" charset="0"/>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DEFA24E8-EAA4-497F-9716-B4FA3A5D6352}"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Looping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507076225"/>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While loop: </a:t>
            </a:r>
          </a:p>
          <a:p>
            <a:pPr lvl="1" algn="just">
              <a:buFont typeface="Arial" panose="020B0604020202020204" pitchFamily="34" charset="0"/>
              <a:buChar char="•"/>
            </a:pPr>
            <a:r>
              <a:rPr lang="en-US" sz="2200" dirty="0">
                <a:cs typeface="Times New Roman" panose="02020603050405020304" pitchFamily="18" charset="0"/>
              </a:rPr>
              <a:t>A while loop is a control flow statement that allows code to be executed repeatedly based on a given Boolean condition. The while loop can be thought of as a repeating if statement.</a:t>
            </a:r>
          </a:p>
          <a:p>
            <a:pPr lvl="1" algn="just">
              <a:buFont typeface="Arial" panose="020B0604020202020204" pitchFamily="34" charset="0"/>
              <a:buChar char="•"/>
            </a:pPr>
            <a:r>
              <a:rPr lang="en-US" sz="2200" dirty="0"/>
              <a:t>While loop starts with the checking of condition. If it evaluated to true, then the loop body statements are executed otherwise first statement following the loop is executed. For this reason it is also called Entry control loop</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63EBCCDB-9ED4-4608-9B79-E11102021C2E}"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Looping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B47E59B3-A6D1-488A-85A2-7992AB460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780" y="4053878"/>
            <a:ext cx="5626840" cy="2302472"/>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397590363"/>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For loop:</a:t>
            </a:r>
          </a:p>
          <a:p>
            <a:pPr lvl="1" algn="just">
              <a:lnSpc>
                <a:spcPct val="150000"/>
              </a:lnSpc>
              <a:buFont typeface="Arial" panose="020B0604020202020204" pitchFamily="34" charset="0"/>
              <a:buChar char="•"/>
            </a:pPr>
            <a:r>
              <a:rPr lang="en-US" sz="2200" dirty="0">
                <a:cs typeface="Times New Roman" panose="02020603050405020304" pitchFamily="18" charset="0"/>
              </a:rPr>
              <a:t>For loop provides a concise way of writing the loop structure. </a:t>
            </a:r>
          </a:p>
          <a:p>
            <a:pPr lvl="1" algn="just">
              <a:lnSpc>
                <a:spcPct val="150000"/>
              </a:lnSpc>
              <a:buFont typeface="Arial" panose="020B0604020202020204" pitchFamily="34" charset="0"/>
              <a:buChar char="•"/>
            </a:pPr>
            <a:r>
              <a:rPr lang="en-US" sz="2200" dirty="0">
                <a:cs typeface="Times New Roman" panose="02020603050405020304" pitchFamily="18" charset="0"/>
              </a:rPr>
              <a:t>Unlike a while loop, a for statement consumes the initialization, condition and increment/decrement in one line thereby providing a shorter, easy to debug structure of looping.</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8D2354C9-1697-429D-862C-C9E3478B1908}"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Looping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Content Placeholder 3">
            <a:extLst>
              <a:ext uri="{FF2B5EF4-FFF2-40B4-BE49-F238E27FC236}">
                <a16:creationId xmlns:a16="http://schemas.microsoft.com/office/drawing/2014/main" id="{02747802-20ED-4B64-B743-61FF869DA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029" y="3896529"/>
            <a:ext cx="5684341" cy="2459821"/>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908508831"/>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915400" cy="5213350"/>
          </a:xfrm>
        </p:spPr>
        <p:txBody>
          <a:bodyPr>
            <a:normAutofit fontScale="85000" lnSpcReduction="20000"/>
          </a:bodyPr>
          <a:lstStyle/>
          <a:p>
            <a:pPr algn="just" fontAlgn="base">
              <a:lnSpc>
                <a:spcPct val="120000"/>
              </a:lnSpc>
            </a:pPr>
            <a:r>
              <a:rPr lang="en-US" sz="2600" dirty="0">
                <a:cs typeface="Times New Roman" panose="02020603050405020304" pitchFamily="18" charset="0"/>
              </a:rPr>
              <a:t>Initialization condition: Here, we initialize the variable in use. It marks the start of a for loop. </a:t>
            </a:r>
          </a:p>
          <a:p>
            <a:pPr lvl="1" algn="just" fontAlgn="base">
              <a:lnSpc>
                <a:spcPct val="120000"/>
              </a:lnSpc>
              <a:buFont typeface="Arial" panose="020B0604020202020204" pitchFamily="34" charset="0"/>
              <a:buChar char="•"/>
            </a:pPr>
            <a:r>
              <a:rPr lang="en-US" sz="2600" dirty="0">
                <a:cs typeface="Times New Roman" panose="02020603050405020304" pitchFamily="18" charset="0"/>
              </a:rPr>
              <a:t>An already declared variable can be used or a variable can be declared, local to loop only.</a:t>
            </a:r>
          </a:p>
          <a:p>
            <a:pPr algn="just" fontAlgn="base">
              <a:lnSpc>
                <a:spcPct val="120000"/>
              </a:lnSpc>
            </a:pPr>
            <a:r>
              <a:rPr lang="en-US" sz="2600" dirty="0">
                <a:cs typeface="Times New Roman" panose="02020603050405020304" pitchFamily="18" charset="0"/>
              </a:rPr>
              <a:t>Testing Condition: It is used for testing the exit condition for a loop. It must return a Boolean value. </a:t>
            </a:r>
          </a:p>
          <a:p>
            <a:pPr lvl="1" algn="just" fontAlgn="base">
              <a:lnSpc>
                <a:spcPct val="120000"/>
              </a:lnSpc>
              <a:buFont typeface="Arial" panose="020B0604020202020204" pitchFamily="34" charset="0"/>
              <a:buChar char="•"/>
            </a:pPr>
            <a:r>
              <a:rPr lang="en-US" sz="2600" dirty="0">
                <a:cs typeface="Times New Roman" panose="02020603050405020304" pitchFamily="18" charset="0"/>
              </a:rPr>
              <a:t>It is also an Entry Control Loop as the condition is checked prior to the execution of the loop statements.</a:t>
            </a:r>
          </a:p>
          <a:p>
            <a:pPr algn="just" fontAlgn="base">
              <a:lnSpc>
                <a:spcPct val="120000"/>
              </a:lnSpc>
            </a:pPr>
            <a:r>
              <a:rPr lang="en-US" sz="2600" dirty="0">
                <a:cs typeface="Times New Roman" panose="02020603050405020304" pitchFamily="18" charset="0"/>
              </a:rPr>
              <a:t>Statement execution: Once the condition is evaluated to true, the statements in the loop body are executed.</a:t>
            </a:r>
          </a:p>
          <a:p>
            <a:pPr algn="just" fontAlgn="base">
              <a:lnSpc>
                <a:spcPct val="120000"/>
              </a:lnSpc>
            </a:pPr>
            <a:r>
              <a:rPr lang="en-US" sz="2600" dirty="0">
                <a:cs typeface="Times New Roman" panose="02020603050405020304" pitchFamily="18" charset="0"/>
              </a:rPr>
              <a:t>Increment/ Decrement: It is used for updating the variable for next iteration.</a:t>
            </a:r>
          </a:p>
          <a:p>
            <a:pPr algn="just" fontAlgn="base">
              <a:lnSpc>
                <a:spcPct val="120000"/>
              </a:lnSpc>
            </a:pPr>
            <a:r>
              <a:rPr lang="en-US" sz="2600" dirty="0">
                <a:cs typeface="Times New Roman" panose="02020603050405020304" pitchFamily="18" charset="0"/>
              </a:rPr>
              <a:t>Loop termination: When the condition becomes false, the loop terminates marking the end of its life cycle.</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9635ED67-D09D-4C56-8C75-F03FDD184593}"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Looping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05963558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3C431-2915-6C4E-BA70-B653601C243E}"/>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Extracurricular Activities/Publications</a:t>
            </a:r>
          </a:p>
        </p:txBody>
      </p:sp>
      <p:graphicFrame>
        <p:nvGraphicFramePr>
          <p:cNvPr id="7" name="Table 6"/>
          <p:cNvGraphicFramePr>
            <a:graphicFrameLocks noGrp="1"/>
          </p:cNvGraphicFramePr>
          <p:nvPr/>
        </p:nvGraphicFramePr>
        <p:xfrm>
          <a:off x="770207" y="956604"/>
          <a:ext cx="7691510" cy="4825219"/>
        </p:xfrm>
        <a:graphic>
          <a:graphicData uri="http://schemas.openxmlformats.org/drawingml/2006/table">
            <a:tbl>
              <a:tblPr/>
              <a:tblGrid>
                <a:gridCol w="7691510">
                  <a:extLst>
                    <a:ext uri="{9D8B030D-6E8A-4147-A177-3AD203B41FA5}">
                      <a16:colId xmlns:a16="http://schemas.microsoft.com/office/drawing/2014/main" val="20000"/>
                    </a:ext>
                  </a:extLst>
                </a:gridCol>
              </a:tblGrid>
              <a:tr h="4825219">
                <a:tc>
                  <a:txBody>
                    <a:bodyPr/>
                    <a:lstStyle/>
                    <a:p>
                      <a:pPr marL="228600" indent="-228600" algn="l" defTabSz="914400" rtl="0" eaLnBrk="1" latinLnBrk="0" hangingPunct="1">
                        <a:lnSpc>
                          <a:spcPct val="150000"/>
                        </a:lnSpc>
                        <a:spcBef>
                          <a:spcPts val="1000"/>
                        </a:spcBef>
                        <a:spcAft>
                          <a:spcPts val="0"/>
                        </a:spcAft>
                        <a:buFont typeface="Arial" panose="020B0604020202020204" pitchFamily="34" charset="0"/>
                        <a:buChar char="•"/>
                      </a:pPr>
                      <a:r>
                        <a:rPr lang="en-GB" sz="1200" kern="50" spc="-30" dirty="0">
                          <a:solidFill>
                            <a:schemeClr val="tx1"/>
                          </a:solidFill>
                          <a:latin typeface="+mn-lt"/>
                          <a:ea typeface="+mn-ea"/>
                          <a:cs typeface="+mn-cs"/>
                        </a:rPr>
                        <a:t> Participated in National Conference on “Recent Advances in Electronics &amp; Communication Engineering” (RACE-2014) March 28-29, 2014 on the topic “ A Review of        Diversity Techniques in Wireless Communication”.  </a:t>
                      </a:r>
                      <a:r>
                        <a:rPr lang="en-GB" sz="1200" kern="50" spc="-30" dirty="0">
                          <a:solidFill>
                            <a:schemeClr val="tx1"/>
                          </a:solidFill>
                          <a:latin typeface="+mn-lt"/>
                          <a:ea typeface="+mn-ea"/>
                          <a:cs typeface="+mn-cs"/>
                          <a:hlinkClick r:id="rId2"/>
                        </a:rPr>
                        <a:t>https://www.its.edu.in/RACE2016/RACE2014/finalpdfpapers/RACE1059.pdf</a:t>
                      </a:r>
                      <a:endParaRPr lang="en-US" sz="1200" kern="50" spc="-30" dirty="0">
                        <a:solidFill>
                          <a:schemeClr val="tx1"/>
                        </a:solidFill>
                        <a:latin typeface="+mn-lt"/>
                        <a:ea typeface="+mn-ea"/>
                        <a:cs typeface="+mn-cs"/>
                      </a:endParaRPr>
                    </a:p>
                    <a:p>
                      <a:pPr marL="228600" indent="-228600" algn="l" defTabSz="914400" rtl="0" eaLnBrk="1" latinLnBrk="0" hangingPunct="1">
                        <a:lnSpc>
                          <a:spcPct val="150000"/>
                        </a:lnSpc>
                        <a:spcBef>
                          <a:spcPts val="1000"/>
                        </a:spcBef>
                        <a:spcAft>
                          <a:spcPts val="0"/>
                        </a:spcAft>
                        <a:buFont typeface="Arial" panose="020B0604020202020204" pitchFamily="34" charset="0"/>
                        <a:buChar char="•"/>
                      </a:pPr>
                      <a:r>
                        <a:rPr lang="en-US" sz="1200" kern="50" spc="-30" dirty="0">
                          <a:solidFill>
                            <a:schemeClr val="tx1"/>
                          </a:solidFill>
                          <a:latin typeface="+mn-lt"/>
                          <a:ea typeface="+mn-ea"/>
                          <a:cs typeface="+mn-cs"/>
                        </a:rPr>
                        <a:t>Participated in TECHTRIX-2014 on the project name “shop around”.</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1200" kern="50" spc="-30" dirty="0">
                          <a:solidFill>
                            <a:schemeClr val="tx1"/>
                          </a:solidFill>
                          <a:latin typeface="+mn-lt"/>
                          <a:ea typeface="+mn-ea"/>
                          <a:cs typeface="+mn-cs"/>
                        </a:rPr>
                        <a:t>Paper published in STM JOURNALS (Perspectives of cloud computing management: An Overview)</a:t>
                      </a:r>
                      <a:r>
                        <a:rPr lang="en-GB" sz="1200" kern="50" spc="-30" dirty="0">
                          <a:solidFill>
                            <a:schemeClr val="tx1"/>
                          </a:solidFill>
                          <a:latin typeface="+mn-lt"/>
                          <a:ea typeface="+mn-ea"/>
                          <a:cs typeface="+mn-cs"/>
                        </a:rPr>
                        <a:t>  </a:t>
                      </a:r>
                      <a:r>
                        <a:rPr lang="en-GB" altLang="zh-CN" sz="1200" kern="50" spc="-30" dirty="0">
                          <a:solidFill>
                            <a:schemeClr val="tx1"/>
                          </a:solidFill>
                          <a:latin typeface="+mn-lt"/>
                          <a:ea typeface="+mn-ea"/>
                          <a:cs typeface="+mn-cs"/>
                          <a:hlinkClick r:id="rId3"/>
                        </a:rPr>
                        <a:t>http://stmjournals.com/index.php?journal=JoCTA&amp;page=issue&amp;op=current</a:t>
                      </a:r>
                      <a:r>
                        <a:rPr lang="en-US" altLang="zh-CN" sz="1200" kern="50" spc="-30" dirty="0">
                          <a:solidFill>
                            <a:schemeClr val="tx1"/>
                          </a:solidFill>
                          <a:latin typeface="+mn-lt"/>
                          <a:ea typeface="+mn-ea"/>
                          <a:cs typeface="+mn-cs"/>
                        </a:rPr>
                        <a:t> </a:t>
                      </a:r>
                    </a:p>
                    <a:p>
                      <a:pPr marL="228600" indent="-228600" algn="l" defTabSz="914400" rtl="0" eaLnBrk="1" latinLnBrk="0" hangingPunct="1">
                        <a:lnSpc>
                          <a:spcPct val="150000"/>
                        </a:lnSpc>
                        <a:spcBef>
                          <a:spcPts val="1000"/>
                        </a:spcBef>
                        <a:spcAft>
                          <a:spcPts val="0"/>
                        </a:spcAft>
                        <a:buFont typeface="Arial" panose="020B0604020202020204" pitchFamily="34" charset="0"/>
                        <a:buChar char="•"/>
                      </a:pPr>
                      <a:endParaRPr lang="en-US" sz="1200" kern="50" spc="-30" dirty="0">
                        <a:solidFill>
                          <a:schemeClr val="tx1"/>
                        </a:solidFill>
                        <a:latin typeface="+mn-lt"/>
                        <a:ea typeface="+mn-ea"/>
                        <a:cs typeface="+mn-cs"/>
                      </a:endParaRPr>
                    </a:p>
                    <a:p>
                      <a:pPr marL="228600" indent="-228600" algn="l" defTabSz="914400" rtl="0" eaLnBrk="1" latinLnBrk="0" hangingPunct="1">
                        <a:lnSpc>
                          <a:spcPct val="150000"/>
                        </a:lnSpc>
                        <a:spcBef>
                          <a:spcPts val="1000"/>
                        </a:spcBef>
                        <a:spcAft>
                          <a:spcPts val="0"/>
                        </a:spcAft>
                        <a:buFont typeface="Arial" panose="020B0604020202020204" pitchFamily="34" charset="0"/>
                        <a:buChar char="•"/>
                      </a:pPr>
                      <a:endParaRPr lang="en-US" sz="1200" kern="50" spc="-30" dirty="0">
                        <a:solidFill>
                          <a:schemeClr val="tx1"/>
                        </a:solidFill>
                        <a:latin typeface="+mn-lt"/>
                        <a:ea typeface="+mn-ea"/>
                        <a:cs typeface="+mn-cs"/>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6"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pic>
        <p:nvPicPr>
          <p:cNvPr id="9" name="Picture 2" descr="NIET">
            <a:extLst>
              <a:ext uri="{FF2B5EF4-FFF2-40B4-BE49-F238E27FC236}">
                <a16:creationId xmlns:a16="http://schemas.microsoft.com/office/drawing/2014/main" id="{61A0C122-CDBB-444F-953F-1B0E14E739B1}"/>
              </a:ext>
            </a:extLst>
          </p:cNvPr>
          <p:cNvPicPr>
            <a:picLocks noChangeAspect="1" noChangeArrowheads="1"/>
          </p:cNvPicPr>
          <p:nvPr/>
        </p:nvPicPr>
        <p:blipFill>
          <a:blip r:embed="rId4"/>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3660803991"/>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Do-while:</a:t>
            </a:r>
          </a:p>
          <a:p>
            <a:pPr lvl="1" algn="just">
              <a:buFont typeface="Arial" panose="020B0604020202020204" pitchFamily="34" charset="0"/>
              <a:buChar char="•"/>
            </a:pPr>
            <a:r>
              <a:rPr lang="en-US" sz="2200" dirty="0">
                <a:cs typeface="Times New Roman" panose="02020603050405020304" pitchFamily="18" charset="0"/>
              </a:rPr>
              <a:t>Do while loop is similar to while loop with only difference that it checks for condition after executing the statements, and therefore is an example of Exit Control Loop.</a:t>
            </a:r>
          </a:p>
          <a:p>
            <a:pPr lvl="1" algn="just" fontAlgn="base">
              <a:buFont typeface="Arial" panose="020B0604020202020204" pitchFamily="34" charset="0"/>
              <a:buChar char="•"/>
            </a:pPr>
            <a:r>
              <a:rPr lang="en-US" sz="2200" dirty="0">
                <a:cs typeface="Times New Roman" panose="02020603050405020304" pitchFamily="18" charset="0"/>
              </a:rPr>
              <a:t>Do while loop starts with the execution of the statement(s). There is no checking of any condition for the first time.</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F4FF972A-43EA-426B-9901-15F34FFDBD6A}"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Looping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C59E0F3F-3377-4E53-ADE8-EAE379B0E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476433"/>
            <a:ext cx="5134692" cy="2867425"/>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0"/>
            <a:ext cx="1371600" cy="808445"/>
          </a:xfrm>
          <a:prstGeom prst="rect">
            <a:avLst/>
          </a:prstGeom>
          <a:noFill/>
        </p:spPr>
      </p:pic>
    </p:spTree>
    <p:extLst>
      <p:ext uri="{BB962C8B-B14F-4D97-AF65-F5344CB8AC3E}">
        <p14:creationId xmlns:p14="http://schemas.microsoft.com/office/powerpoint/2010/main" val="987489105"/>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Branching statements are the statements used to jump the flow of execution from one part of a program to another. </a:t>
            </a:r>
          </a:p>
          <a:p>
            <a:pPr algn="just">
              <a:lnSpc>
                <a:spcPct val="150000"/>
              </a:lnSpc>
            </a:pPr>
            <a:r>
              <a:rPr lang="en-US" sz="2200" dirty="0">
                <a:cs typeface="Times New Roman" panose="02020603050405020304" pitchFamily="18" charset="0"/>
              </a:rPr>
              <a:t>The branching statements are mostly used inside the control statements. </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343C8AF-0B43-4FB7-85AD-044419390AC3}"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Branching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A5E850E0-64DF-4CEB-8FB4-74DA18990EF6}"/>
              </a:ext>
            </a:extLst>
          </p:cNvPr>
          <p:cNvPicPr>
            <a:picLocks noChangeAspect="1"/>
          </p:cNvPicPr>
          <p:nvPr/>
        </p:nvPicPr>
        <p:blipFill rotWithShape="1">
          <a:blip r:embed="rId2"/>
          <a:srcRect l="18480" t="25730" r="37549" b="51307"/>
          <a:stretch/>
        </p:blipFill>
        <p:spPr>
          <a:xfrm>
            <a:off x="533400" y="3581400"/>
            <a:ext cx="8041341" cy="2362200"/>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185886676"/>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The break Statement</a:t>
            </a:r>
          </a:p>
          <a:p>
            <a:pPr lvl="1" algn="just">
              <a:lnSpc>
                <a:spcPct val="150000"/>
              </a:lnSpc>
              <a:buFont typeface="Arial" panose="020B0604020202020204" pitchFamily="34" charset="0"/>
              <a:buChar char="•"/>
            </a:pPr>
            <a:r>
              <a:rPr lang="en-US" sz="2200" dirty="0">
                <a:cs typeface="Times New Roman" panose="02020603050405020304" pitchFamily="18" charset="0"/>
              </a:rPr>
              <a:t>Using break, we can force immediate termination of a loop, bypassing the conditional expression and any remaining code in the body of the loop.</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6CBF24AF-E120-4007-9ECE-D965B6125215}"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Branching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334BC2FC-C07F-4CC6-B995-373960FA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276600"/>
            <a:ext cx="5943600" cy="3058711"/>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542386051"/>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dirty="0">
                <a:cs typeface="Times New Roman" panose="02020603050405020304" pitchFamily="18" charset="0"/>
              </a:rPr>
              <a:t>Continue: </a:t>
            </a:r>
          </a:p>
          <a:p>
            <a:pPr lvl="1" algn="just"/>
            <a:r>
              <a:rPr lang="en-US" sz="2200" dirty="0">
                <a:cs typeface="Times New Roman" panose="02020603050405020304" pitchFamily="18" charset="0"/>
              </a:rPr>
              <a:t>Sometimes it is useful to force an early iteration of a loop. That is, you might want to continue running the loop but stop processing the remainder of the code in its body for this particular iteration.</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30261066-C1F5-435C-8343-DCA22BC36926}"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Branching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2FFD8F32-24EE-45ED-B435-10A53ED7B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31" y="3167319"/>
            <a:ext cx="6668431" cy="3027522"/>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114012966"/>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nSpc>
                <a:spcPct val="150000"/>
              </a:lnSpc>
            </a:pPr>
            <a:r>
              <a:rPr lang="en-US" sz="2200" dirty="0">
                <a:cs typeface="Times New Roman" panose="02020603050405020304" pitchFamily="18" charset="0"/>
              </a:rPr>
              <a:t>Return:</a:t>
            </a:r>
          </a:p>
          <a:p>
            <a:pPr lvl="1">
              <a:lnSpc>
                <a:spcPct val="150000"/>
              </a:lnSpc>
              <a:buFont typeface="Arial" panose="020B0604020202020204" pitchFamily="34" charset="0"/>
              <a:buChar char="•"/>
            </a:pPr>
            <a:r>
              <a:rPr lang="en-US" sz="2200" dirty="0">
                <a:cs typeface="Times New Roman" panose="02020603050405020304" pitchFamily="18" charset="0"/>
              </a:rPr>
              <a:t>The return statement is used to explicitly return from a method. That is, it causes a program control to transfer back to the caller of the method.</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5EED5BA2-0683-49AF-8FEA-10D9DAA95168}"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Branching</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32129096"/>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200" dirty="0">
                <a:cs typeface="Times New Roman" panose="02020603050405020304" pitchFamily="18" charset="0"/>
              </a:rPr>
              <a:t>Arguments in Java are always passed-by-value. </a:t>
            </a:r>
          </a:p>
          <a:p>
            <a:pPr algn="just">
              <a:lnSpc>
                <a:spcPct val="150000"/>
              </a:lnSpc>
            </a:pPr>
            <a:r>
              <a:rPr lang="en-US" sz="2200" dirty="0">
                <a:cs typeface="Times New Roman" panose="02020603050405020304" pitchFamily="18" charset="0"/>
              </a:rPr>
              <a:t>During method invocation, a copy of each argument, whether its a value or reference, is created in stack memory which is then passed to the method. </a:t>
            </a:r>
          </a:p>
          <a:p>
            <a:pPr algn="just">
              <a:lnSpc>
                <a:spcPct val="150000"/>
              </a:lnSpc>
            </a:pPr>
            <a:r>
              <a:rPr lang="en-US" sz="2200" dirty="0">
                <a:cs typeface="Times New Roman" panose="02020603050405020304" pitchFamily="18" charset="0"/>
              </a:rPr>
              <a:t>When we pass an object, the reference in stack memory is copied and the new reference is passed to the method.</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E4032E01-9473-44A8-959C-7B46B9AFCE37}"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Argument Passing Mechanism</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732224764"/>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lnSpc>
                <a:spcPct val="150000"/>
              </a:lnSpc>
            </a:pPr>
            <a:r>
              <a:rPr lang="en-US" sz="2400" dirty="0">
                <a:cs typeface="Times New Roman" panose="02020603050405020304" pitchFamily="18" charset="0"/>
              </a:rPr>
              <a:t>Command line argument is a parameter supplied to the program when it is invoked.</a:t>
            </a:r>
          </a:p>
          <a:p>
            <a:pPr algn="just">
              <a:lnSpc>
                <a:spcPct val="150000"/>
              </a:lnSpc>
            </a:pPr>
            <a:r>
              <a:rPr lang="en-US" sz="2400" dirty="0">
                <a:cs typeface="Times New Roman" panose="02020603050405020304" pitchFamily="18" charset="0"/>
              </a:rPr>
              <a:t>Command line argument is an important concept in programming. </a:t>
            </a:r>
          </a:p>
          <a:p>
            <a:pPr algn="just">
              <a:lnSpc>
                <a:spcPct val="150000"/>
              </a:lnSpc>
            </a:pPr>
            <a:r>
              <a:rPr lang="en-US" sz="2400" dirty="0">
                <a:cs typeface="Times New Roman" panose="02020603050405020304" pitchFamily="18" charset="0"/>
              </a:rPr>
              <a:t>It is mostly used when you need to control your program from outside. </a:t>
            </a:r>
          </a:p>
          <a:p>
            <a:pPr algn="just">
              <a:lnSpc>
                <a:spcPct val="150000"/>
              </a:lnSpc>
            </a:pPr>
            <a:r>
              <a:rPr lang="en-US" sz="2400" dirty="0">
                <a:cs typeface="Times New Roman" panose="02020603050405020304" pitchFamily="18" charset="0"/>
              </a:rPr>
              <a:t>Command line arguments are passed to the main() method.</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ABBECFF0-EC6A-4F57-9FE2-51BA7F666505}"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Command Line Arguments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054420649"/>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a:r>
              <a:rPr lang="en-US" sz="2200" b="0" i="0" dirty="0">
                <a:effectLst/>
              </a:rPr>
              <a:t>The java command-line argument is an argument i.e. passed at the time of running the java program.</a:t>
            </a:r>
          </a:p>
          <a:p>
            <a:pPr algn="just"/>
            <a:r>
              <a:rPr lang="en-US" sz="2200" b="0" i="0" dirty="0">
                <a:effectLst/>
              </a:rPr>
              <a:t>The arguments passed from the console can be received in the java program and it can be used as an input.</a:t>
            </a:r>
          </a:p>
          <a:p>
            <a:pPr algn="just"/>
            <a:r>
              <a:rPr lang="en-US" sz="2200" b="0" i="0" dirty="0">
                <a:effectLst/>
              </a:rPr>
              <a:t>So, it provides a convenient way to check the behavior of the program for the different values. You can pass </a:t>
            </a:r>
            <a:r>
              <a:rPr lang="en-US" sz="2200" i="0" dirty="0">
                <a:effectLst/>
              </a:rPr>
              <a:t>N</a:t>
            </a:r>
            <a:r>
              <a:rPr lang="en-US" sz="2200" b="0" i="0" dirty="0">
                <a:effectLst/>
              </a:rPr>
              <a:t> (1,2,3 and so on) numbers of arguments from the command prompt.</a:t>
            </a:r>
          </a:p>
          <a:p>
            <a:pPr algn="just"/>
            <a:r>
              <a:rPr lang="en-US" sz="2200" dirty="0"/>
              <a:t>Example: </a:t>
            </a:r>
            <a:endParaRPr lang="en-US" sz="2200" b="0" i="0" dirty="0">
              <a:effectLst/>
            </a:endParaRP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EC88053A-AD97-4F50-8A93-1E25CE389802}"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Command Line Arguments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9">
            <a:extLst>
              <a:ext uri="{FF2B5EF4-FFF2-40B4-BE49-F238E27FC236}">
                <a16:creationId xmlns:a16="http://schemas.microsoft.com/office/drawing/2014/main" id="{C0A25DD4-507C-4C68-9080-9D26A350E51F}"/>
              </a:ext>
            </a:extLst>
          </p:cNvPr>
          <p:cNvPicPr>
            <a:picLocks noChangeAspect="1"/>
          </p:cNvPicPr>
          <p:nvPr/>
        </p:nvPicPr>
        <p:blipFill rotWithShape="1">
          <a:blip r:embed="rId2"/>
          <a:srcRect l="1667" t="41107" r="56666" b="27767"/>
          <a:stretch/>
        </p:blipFill>
        <p:spPr>
          <a:xfrm>
            <a:off x="914400" y="4077888"/>
            <a:ext cx="4953000" cy="2278462"/>
          </a:xfrm>
          <a:prstGeom prst="rect">
            <a:avLst/>
          </a:prstGeom>
        </p:spPr>
      </p:pic>
      <p:pic>
        <p:nvPicPr>
          <p:cNvPr id="9"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2816302994"/>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algn="just" rtl="0"/>
            <a:r>
              <a:rPr lang="en-US" sz="2200" i="0" dirty="0">
                <a:effectLst/>
              </a:rPr>
              <a:t>Parsing is the process of turning some kind of data into another kind of data.</a:t>
            </a:r>
          </a:p>
          <a:p>
            <a:pPr algn="just" rtl="0"/>
            <a:r>
              <a:rPr lang="en-US" sz="2200" i="0" dirty="0">
                <a:effectLst/>
              </a:rPr>
              <a:t>Moving towards more technical explanation, Parsing refers to the process of analyzing some input to determine whether it belongs to a specific language, i.e. if it is ‘syntactically valid’</a:t>
            </a:r>
            <a:r>
              <a:rPr lang="en-US" sz="2200" i="1" dirty="0">
                <a:effectLst/>
              </a:rPr>
              <a:t> </a:t>
            </a:r>
            <a:r>
              <a:rPr lang="en-US" sz="2200" i="0" dirty="0">
                <a:effectLst/>
              </a:rPr>
              <a:t>for that language's grammar or not.</a:t>
            </a:r>
          </a:p>
          <a:p>
            <a:pPr algn="just" rtl="0"/>
            <a:r>
              <a:rPr lang="en-US" sz="2200" i="0" dirty="0">
                <a:effectLst/>
              </a:rPr>
              <a:t>Very simple examples of parsing are:</a:t>
            </a:r>
          </a:p>
          <a:p>
            <a:pPr lvl="1" algn="just">
              <a:buFont typeface="Arial" panose="020B0604020202020204" pitchFamily="34" charset="0"/>
              <a:buChar char="•"/>
            </a:pPr>
            <a:r>
              <a:rPr lang="en-US" sz="2200" dirty="0"/>
              <a:t>R</a:t>
            </a:r>
            <a:r>
              <a:rPr lang="en-US" sz="2200" i="0" dirty="0">
                <a:effectLst/>
              </a:rPr>
              <a:t>ecognizing that the integer value represented by the string “123” is the number 123</a:t>
            </a:r>
          </a:p>
          <a:p>
            <a:pPr lvl="1" algn="just">
              <a:buFont typeface="Arial" panose="020B0604020202020204" pitchFamily="34" charset="0"/>
              <a:buChar char="•"/>
            </a:pPr>
            <a:r>
              <a:rPr lang="en-US" sz="2200" dirty="0"/>
              <a:t>R</a:t>
            </a:r>
            <a:r>
              <a:rPr lang="en-US" sz="2200" i="0" dirty="0">
                <a:effectLst/>
              </a:rPr>
              <a:t>ecognizing the date represented in the string “1/2/2000”</a:t>
            </a:r>
          </a:p>
          <a:p>
            <a:pPr marL="342900" lvl="3" indent="-342900" algn="just">
              <a:buFont typeface="Arial" panose="020B0604020202020204" pitchFamily="34" charset="0"/>
              <a:buChar char="•"/>
            </a:pPr>
            <a:endParaRPr lang="en-US" sz="2200" dirty="0"/>
          </a:p>
        </p:txBody>
      </p:sp>
      <p:sp>
        <p:nvSpPr>
          <p:cNvPr id="4" name="Date Placeholder 3"/>
          <p:cNvSpPr>
            <a:spLocks noGrp="1"/>
          </p:cNvSpPr>
          <p:nvPr>
            <p:ph type="dt" sz="half" idx="10"/>
          </p:nvPr>
        </p:nvSpPr>
        <p:spPr/>
        <p:txBody>
          <a:bodyPr/>
          <a:lstStyle/>
          <a:p>
            <a:fld id="{006EA061-4B24-4790-A1A0-BBA9BCD45A09}"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Command Line Arguments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362187537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76825"/>
          </a:xfrm>
        </p:spPr>
        <p:txBody>
          <a:bodyPr>
            <a:normAutofit/>
          </a:bodyPr>
          <a:lstStyle/>
          <a:p>
            <a:pPr marL="342900" lvl="3" indent="-342900" algn="just">
              <a:buFont typeface="Arial" panose="020B0604020202020204" pitchFamily="34" charset="0"/>
              <a:buChar char="•"/>
            </a:pPr>
            <a:r>
              <a:rPr lang="en-US" sz="2200" dirty="0"/>
              <a:t>Example: </a:t>
            </a:r>
          </a:p>
        </p:txBody>
      </p:sp>
      <p:sp>
        <p:nvSpPr>
          <p:cNvPr id="4" name="Date Placeholder 3"/>
          <p:cNvSpPr>
            <a:spLocks noGrp="1"/>
          </p:cNvSpPr>
          <p:nvPr>
            <p:ph type="dt" sz="half" idx="10"/>
          </p:nvPr>
        </p:nvSpPr>
        <p:spPr/>
        <p:txBody>
          <a:bodyPr/>
          <a:lstStyle/>
          <a:p>
            <a:fld id="{DFF2A09C-1CC9-4FE1-B067-22A5DAD18D8D}"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Command Line Arguments</a:t>
            </a:r>
            <a:endParaRPr lang="en-IN" sz="3000" dirty="0"/>
          </a:p>
        </p:txBody>
      </p:sp>
      <p:sp>
        <p:nvSpPr>
          <p:cNvPr id="13" name="Footer Placeholder 4">
            <a:extLst>
              <a:ext uri="{FF2B5EF4-FFF2-40B4-BE49-F238E27FC236}">
                <a16:creationId xmlns:a16="http://schemas.microsoft.com/office/drawing/2014/main" id="{75726E0D-D7CC-4CBE-BB42-CB7D782F88B9}"/>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9" name="Picture 8">
            <a:extLst>
              <a:ext uri="{FF2B5EF4-FFF2-40B4-BE49-F238E27FC236}">
                <a16:creationId xmlns:a16="http://schemas.microsoft.com/office/drawing/2014/main" id="{29C16A40-B00D-495C-ABAF-DD09F3B9384B}"/>
              </a:ext>
            </a:extLst>
          </p:cNvPr>
          <p:cNvPicPr>
            <a:picLocks noChangeAspect="1"/>
          </p:cNvPicPr>
          <p:nvPr/>
        </p:nvPicPr>
        <p:blipFill rotWithShape="1">
          <a:blip r:embed="rId2"/>
          <a:srcRect l="5833" t="17391" r="55000" b="48518"/>
          <a:stretch/>
        </p:blipFill>
        <p:spPr>
          <a:xfrm>
            <a:off x="914400" y="1752600"/>
            <a:ext cx="5638800" cy="3276600"/>
          </a:xfrm>
          <a:prstGeom prst="rect">
            <a:avLst/>
          </a:prstGeom>
        </p:spPr>
      </p:pic>
      <p:pic>
        <p:nvPicPr>
          <p:cNvPr id="10" name="Picture 2" descr="NIET"/>
          <p:cNvPicPr>
            <a:picLocks noChangeAspect="1" noChangeArrowheads="1"/>
          </p:cNvPicPr>
          <p:nvPr/>
        </p:nvPicPr>
        <p:blipFill>
          <a:blip r:embed="rId3"/>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17034878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Conferences/Seminars/FDP</a:t>
            </a:r>
          </a:p>
        </p:txBody>
      </p:sp>
      <p:sp>
        <p:nvSpPr>
          <p:cNvPr id="6" name="Content Placeholder 5"/>
          <p:cNvSpPr>
            <a:spLocks noGrp="1"/>
          </p:cNvSpPr>
          <p:nvPr>
            <p:ph idx="1"/>
          </p:nvPr>
        </p:nvSpPr>
        <p:spPr>
          <a:xfrm>
            <a:off x="628650" y="1041010"/>
            <a:ext cx="7886700" cy="5135954"/>
          </a:xfrm>
        </p:spPr>
        <p:txBody>
          <a:bodyPr>
            <a:normAutofit/>
          </a:bodyPr>
          <a:lstStyle/>
          <a:p>
            <a:pPr lvl="0"/>
            <a:r>
              <a:rPr lang="en-GB" sz="1200" dirty="0"/>
              <a:t>Data Analysis Using Excel from  E &amp; ICT Academy, IIT Kanpur</a:t>
            </a:r>
            <a:endParaRPr lang="en-US" sz="1200" dirty="0"/>
          </a:p>
          <a:p>
            <a:pPr lvl="0"/>
            <a:r>
              <a:rPr lang="en-GB" sz="1200" dirty="0"/>
              <a:t>Attended National Workshop in Data Analytics with Python conducted by Code Scholar and taught by TCS team.</a:t>
            </a:r>
            <a:endParaRPr lang="en-US" sz="1200" dirty="0"/>
          </a:p>
          <a:p>
            <a:pPr lvl="0"/>
            <a:r>
              <a:rPr lang="en-GB" sz="1200" dirty="0"/>
              <a:t>Attended FDP on “Recent Advances and Challenges in </a:t>
            </a:r>
            <a:r>
              <a:rPr lang="en-GB" sz="1200" dirty="0" err="1"/>
              <a:t>Nanoscale</a:t>
            </a:r>
            <a:r>
              <a:rPr lang="en-GB" sz="1200" dirty="0"/>
              <a:t> Devices: Design, Materials, and Application Perspective” at NIT, </a:t>
            </a:r>
            <a:r>
              <a:rPr lang="en-GB" sz="1200" dirty="0" err="1"/>
              <a:t>Hamirpur</a:t>
            </a:r>
            <a:r>
              <a:rPr lang="en-GB" sz="1200" dirty="0"/>
              <a:t> certified by AICTE Training and Learning (ATAL) Academy.</a:t>
            </a:r>
            <a:endParaRPr lang="en-US" sz="1200" dirty="0"/>
          </a:p>
          <a:p>
            <a:pPr lvl="0"/>
            <a:r>
              <a:rPr lang="en-GB" sz="1200" dirty="0"/>
              <a:t>Attended One-week short-term training program on Data Science and its applications sponsored by AICTE in NIET, Greater Noida.</a:t>
            </a:r>
            <a:endParaRPr lang="en-US" sz="1200" dirty="0"/>
          </a:p>
          <a:p>
            <a:pPr lvl="0"/>
            <a:r>
              <a:rPr lang="en-GB" sz="1200" dirty="0"/>
              <a:t>FDP on Machine Learning from ITS Engineering College, Greater Noida.</a:t>
            </a:r>
            <a:endParaRPr lang="en-US" sz="1200" dirty="0"/>
          </a:p>
          <a:p>
            <a:pPr lvl="0"/>
            <a:r>
              <a:rPr lang="en-GB" sz="1200" dirty="0"/>
              <a:t>FDP on Data Science from EXCELR.</a:t>
            </a:r>
            <a:endParaRPr lang="en-US" sz="1200" dirty="0"/>
          </a:p>
          <a:p>
            <a:pPr lvl="0"/>
            <a:r>
              <a:rPr lang="en-GB" sz="1200" dirty="0"/>
              <a:t>Participated in one week Faculty Development Programme on “Big Data Analytics” at </a:t>
            </a:r>
            <a:r>
              <a:rPr lang="en-GB" sz="1200" dirty="0" err="1"/>
              <a:t>Gautam</a:t>
            </a:r>
            <a:r>
              <a:rPr lang="en-GB" sz="1200" dirty="0"/>
              <a:t> Buddha University.</a:t>
            </a:r>
            <a:endParaRPr lang="en-US" sz="1200" dirty="0"/>
          </a:p>
          <a:p>
            <a:pPr lvl="0"/>
            <a:r>
              <a:rPr lang="en-GB" sz="1200" dirty="0"/>
              <a:t>Participated in “Career Oriented Seminar” at </a:t>
            </a:r>
            <a:r>
              <a:rPr lang="en-GB" sz="1200" dirty="0" err="1"/>
              <a:t>Gautam</a:t>
            </a:r>
            <a:r>
              <a:rPr lang="en-GB" sz="1200" dirty="0"/>
              <a:t> Buddha University.</a:t>
            </a:r>
            <a:endParaRPr lang="en-US" sz="1200" dirty="0"/>
          </a:p>
          <a:p>
            <a:pPr lvl="0"/>
            <a:r>
              <a:rPr lang="en-GB" sz="1200" dirty="0"/>
              <a:t>Participated in National Conference on “Recent Advances in Communication, Electronics &amp;Electrical Engineering” (RACE-2015) March 27-28, 2015.</a:t>
            </a:r>
            <a:endParaRPr lang="en-US" sz="1200" dirty="0"/>
          </a:p>
          <a:p>
            <a:pPr lvl="0"/>
            <a:r>
              <a:rPr lang="en-GB" sz="1200" dirty="0"/>
              <a:t>Participated in the Pre-Conference Tutorial Co- located with IEEE International Conference on Computer &amp; Computational Sciences (ICCCS-2015).</a:t>
            </a:r>
            <a:endParaRPr lang="en-US" sz="1200" dirty="0"/>
          </a:p>
          <a:p>
            <a:r>
              <a:rPr lang="en-GB" sz="1200" dirty="0"/>
              <a:t>Participated in National Conference on “Recent Advances in Electronics &amp; Communication Engineering” (RACE-2014) March 28-29, 2014 on the topic “ A Review of Diversity Techniques in Wireless </a:t>
            </a:r>
            <a:r>
              <a:rPr lang="en-GB" sz="1200" dirty="0" err="1"/>
              <a:t>Communication”.</a:t>
            </a:r>
            <a:r>
              <a:rPr lang="en-GB" sz="1200" u="sng" dirty="0" err="1">
                <a:hlinkClick r:id="rId3"/>
              </a:rPr>
              <a:t>https</a:t>
            </a:r>
            <a:r>
              <a:rPr lang="en-GB" sz="1200" u="sng" dirty="0">
                <a:hlinkClick r:id="rId3"/>
              </a:rPr>
              <a:t>://</a:t>
            </a:r>
            <a:r>
              <a:rPr lang="en-GB" sz="1200" u="sng" dirty="0" err="1">
                <a:hlinkClick r:id="rId3"/>
              </a:rPr>
              <a:t>www.its.edu.in</a:t>
            </a:r>
            <a:r>
              <a:rPr lang="en-GB" sz="1200" u="sng" dirty="0">
                <a:hlinkClick r:id="rId3"/>
              </a:rPr>
              <a:t>/RACE2016/RACE2014/</a:t>
            </a:r>
            <a:r>
              <a:rPr lang="en-GB" sz="1200" u="sng" dirty="0" err="1">
                <a:hlinkClick r:id="rId3"/>
              </a:rPr>
              <a:t>finalpdfpapers</a:t>
            </a:r>
            <a:r>
              <a:rPr lang="en-GB" sz="1200" u="sng" dirty="0">
                <a:hlinkClick r:id="rId3"/>
              </a:rPr>
              <a:t>/RACE1059.pdf</a:t>
            </a:r>
            <a:endParaRPr lang="en-GB" sz="1200" u="sng" dirty="0"/>
          </a:p>
          <a:p>
            <a:endParaRPr lang="en-US" dirty="0"/>
          </a:p>
        </p:txBody>
      </p:sp>
      <p:sp>
        <p:nvSpPr>
          <p:cNvPr id="5"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7"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8"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pic>
        <p:nvPicPr>
          <p:cNvPr id="9" name="Picture 2" descr="NIET">
            <a:extLst>
              <a:ext uri="{FF2B5EF4-FFF2-40B4-BE49-F238E27FC236}">
                <a16:creationId xmlns:a16="http://schemas.microsoft.com/office/drawing/2014/main" id="{FC530961-75ED-9B49-A44D-A9C7415019A3}"/>
              </a:ext>
            </a:extLst>
          </p:cNvPr>
          <p:cNvPicPr>
            <a:picLocks noChangeAspect="1" noChangeArrowheads="1"/>
          </p:cNvPicPr>
          <p:nvPr/>
        </p:nvPicPr>
        <p:blipFill>
          <a:blip r:embed="rId4"/>
          <a:srcRect/>
          <a:stretch>
            <a:fillRect/>
          </a:stretch>
        </p:blipFill>
        <p:spPr bwMode="auto">
          <a:xfrm>
            <a:off x="0" y="0"/>
            <a:ext cx="1438242" cy="847725"/>
          </a:xfrm>
          <a:prstGeom prst="rect">
            <a:avLst/>
          </a:prstGeom>
          <a:noFill/>
        </p:spPr>
      </p:pic>
    </p:spTree>
    <p:extLst>
      <p:ext uri="{BB962C8B-B14F-4D97-AF65-F5344CB8AC3E}">
        <p14:creationId xmlns:p14="http://schemas.microsoft.com/office/powerpoint/2010/main" val="1317934984"/>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357298"/>
            <a:ext cx="8229600" cy="4525963"/>
          </a:xfrm>
        </p:spPr>
        <p:txBody>
          <a:bodyPr>
            <a:normAutofit fontScale="92500" lnSpcReduction="10000"/>
          </a:bodyPr>
          <a:lstStyle/>
          <a:p>
            <a:pPr>
              <a:buNone/>
            </a:pPr>
            <a:r>
              <a:rPr lang="en-IN" sz="2000" dirty="0">
                <a:latin typeface="Times New Roman" pitchFamily="18" charset="0"/>
                <a:cs typeface="Times New Roman" pitchFamily="18" charset="0"/>
              </a:rPr>
              <a:t>      1. Which of the following is not OOPS concept in Java?</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a) Inheritance</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b) Encapsulation</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c) Polymorphism</a:t>
            </a:r>
            <a:br>
              <a:rPr lang="en-IN" sz="2000" dirty="0">
                <a:latin typeface="Times New Roman" pitchFamily="18" charset="0"/>
                <a:cs typeface="Times New Roman" pitchFamily="18" charset="0"/>
              </a:rPr>
            </a:br>
            <a:r>
              <a:rPr lang="en-IN" sz="2000" b="1" dirty="0">
                <a:latin typeface="Times New Roman" pitchFamily="18" charset="0"/>
                <a:cs typeface="Times New Roman" pitchFamily="18" charset="0"/>
              </a:rPr>
              <a:t>d) Compilation</a:t>
            </a:r>
            <a:r>
              <a:rPr lang="en-IN" sz="2000" dirty="0"/>
              <a:t> </a:t>
            </a:r>
          </a:p>
          <a:p>
            <a:pPr>
              <a:buNone/>
            </a:pPr>
            <a:r>
              <a:rPr lang="en-IN" sz="2000" dirty="0"/>
              <a:t>      </a:t>
            </a:r>
            <a:r>
              <a:rPr lang="en-IN" sz="2000" dirty="0">
                <a:latin typeface="Times New Roman" pitchFamily="18" charset="0"/>
                <a:cs typeface="Times New Roman" pitchFamily="18" charset="0"/>
              </a:rPr>
              <a:t>2. Which of the following is a type of polymorphism in Java?</a:t>
            </a:r>
            <a:br>
              <a:rPr lang="en-IN" sz="2000" dirty="0">
                <a:latin typeface="Times New Roman" pitchFamily="18" charset="0"/>
                <a:cs typeface="Times New Roman" pitchFamily="18" charset="0"/>
              </a:rPr>
            </a:br>
            <a:r>
              <a:rPr lang="en-IN" sz="2000" b="1" dirty="0">
                <a:latin typeface="Times New Roman" pitchFamily="18" charset="0"/>
                <a:cs typeface="Times New Roman" pitchFamily="18" charset="0"/>
              </a:rPr>
              <a:t>a) Compile time polymorphism</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b) Execution time polymorphism</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c) Multiple polymorphism</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d) Multilevel polymorphism</a:t>
            </a:r>
          </a:p>
          <a:p>
            <a:pPr>
              <a:buNone/>
            </a:pPr>
            <a:r>
              <a:rPr lang="en-IN" sz="2000" dirty="0"/>
              <a:t>       </a:t>
            </a:r>
            <a:r>
              <a:rPr lang="en-IN" sz="2200" dirty="0">
                <a:latin typeface="Times New Roman" pitchFamily="18" charset="0"/>
                <a:cs typeface="Times New Roman" pitchFamily="18" charset="0"/>
              </a:rPr>
              <a:t>3. Which concept of Java is a way of converting real world objects in terms of class?</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a) Polymorphism</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b) Encapsulation</a:t>
            </a:r>
            <a:br>
              <a:rPr lang="en-IN" sz="2200" dirty="0">
                <a:latin typeface="Times New Roman" pitchFamily="18" charset="0"/>
                <a:cs typeface="Times New Roman" pitchFamily="18" charset="0"/>
              </a:rPr>
            </a:br>
            <a:r>
              <a:rPr lang="en-IN" sz="2200" b="1" dirty="0">
                <a:latin typeface="Times New Roman" pitchFamily="18" charset="0"/>
                <a:cs typeface="Times New Roman" pitchFamily="18" charset="0"/>
              </a:rPr>
              <a:t>c) Abstraction</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d) Inheritance</a:t>
            </a:r>
            <a:endParaRPr lang="en-IN" sz="2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67323F6-C7CE-4828-B3AE-9E429C1BBBCB}"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Daily Quiz</a:t>
            </a:r>
            <a:endParaRPr lang="en-IN" sz="3000" dirty="0"/>
          </a:p>
        </p:txBody>
      </p:sp>
      <p:pic>
        <p:nvPicPr>
          <p:cNvPr id="8"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214422"/>
            <a:ext cx="8229600" cy="4525963"/>
          </a:xfrm>
        </p:spPr>
        <p:txBody>
          <a:bodyPr>
            <a:normAutofit fontScale="25000" lnSpcReduction="20000"/>
          </a:bodyPr>
          <a:lstStyle/>
          <a:p>
            <a:pPr>
              <a:buNone/>
            </a:pPr>
            <a:r>
              <a:rPr lang="en-IN" sz="8000" dirty="0">
                <a:latin typeface="Times New Roman" pitchFamily="18" charset="0"/>
                <a:cs typeface="Times New Roman" pitchFamily="18" charset="0"/>
              </a:rPr>
              <a:t>4. Which of the following is not an OOPS concept?</a:t>
            </a:r>
          </a:p>
          <a:p>
            <a:pPr>
              <a:buNone/>
            </a:pPr>
            <a:r>
              <a:rPr lang="en-IN" sz="8000" dirty="0">
                <a:latin typeface="Times New Roman" pitchFamily="18" charset="0"/>
                <a:cs typeface="Times New Roman" pitchFamily="18" charset="0"/>
              </a:rPr>
              <a:t>a. Encapsulation</a:t>
            </a:r>
          </a:p>
          <a:p>
            <a:pPr>
              <a:buNone/>
            </a:pPr>
            <a:r>
              <a:rPr lang="en-IN" sz="8000" dirty="0">
                <a:latin typeface="Times New Roman" pitchFamily="18" charset="0"/>
                <a:cs typeface="Times New Roman" pitchFamily="18" charset="0"/>
              </a:rPr>
              <a:t>b.Polymorphism</a:t>
            </a:r>
          </a:p>
          <a:p>
            <a:pPr>
              <a:buNone/>
            </a:pPr>
            <a:r>
              <a:rPr lang="en-IN" sz="8000" b="1" dirty="0">
                <a:latin typeface="Times New Roman" pitchFamily="18" charset="0"/>
                <a:cs typeface="Times New Roman" pitchFamily="18" charset="0"/>
              </a:rPr>
              <a:t>c.Exception</a:t>
            </a:r>
          </a:p>
          <a:p>
            <a:pPr>
              <a:buNone/>
            </a:pPr>
            <a:r>
              <a:rPr lang="en-IN" sz="8000" dirty="0">
                <a:latin typeface="Times New Roman" pitchFamily="18" charset="0"/>
                <a:cs typeface="Times New Roman" pitchFamily="18" charset="0"/>
              </a:rPr>
              <a:t>d.Abstraction</a:t>
            </a:r>
          </a:p>
          <a:p>
            <a:pPr>
              <a:buNone/>
            </a:pPr>
            <a:endParaRPr lang="en-IN" sz="8000" dirty="0">
              <a:latin typeface="Times New Roman" pitchFamily="18" charset="0"/>
              <a:cs typeface="Times New Roman" pitchFamily="18" charset="0"/>
            </a:endParaRPr>
          </a:p>
          <a:p>
            <a:pPr>
              <a:buNone/>
            </a:pPr>
            <a:r>
              <a:rPr lang="en-IN" sz="8000" dirty="0">
                <a:latin typeface="Times New Roman" pitchFamily="18" charset="0"/>
                <a:cs typeface="Times New Roman" pitchFamily="18" charset="0"/>
              </a:rPr>
              <a:t>5. Which feature of OOPS described the reusability of code?</a:t>
            </a:r>
          </a:p>
          <a:p>
            <a:pPr>
              <a:buNone/>
            </a:pPr>
            <a:r>
              <a:rPr lang="en-IN" sz="8000" dirty="0">
                <a:latin typeface="Times New Roman" pitchFamily="18" charset="0"/>
                <a:cs typeface="Times New Roman" pitchFamily="18" charset="0"/>
              </a:rPr>
              <a:t>a. Abstraction</a:t>
            </a:r>
          </a:p>
          <a:p>
            <a:pPr>
              <a:buNone/>
            </a:pPr>
            <a:r>
              <a:rPr lang="en-IN" sz="8000" dirty="0">
                <a:latin typeface="Times New Roman" pitchFamily="18" charset="0"/>
                <a:cs typeface="Times New Roman" pitchFamily="18" charset="0"/>
              </a:rPr>
              <a:t>b.Encapsulation</a:t>
            </a:r>
          </a:p>
          <a:p>
            <a:pPr>
              <a:buNone/>
            </a:pPr>
            <a:r>
              <a:rPr lang="en-IN" sz="8000" dirty="0">
                <a:latin typeface="Times New Roman" pitchFamily="18" charset="0"/>
                <a:cs typeface="Times New Roman" pitchFamily="18" charset="0"/>
              </a:rPr>
              <a:t>c.Polymorphism</a:t>
            </a:r>
          </a:p>
          <a:p>
            <a:pPr>
              <a:buNone/>
            </a:pPr>
            <a:r>
              <a:rPr lang="en-IN" sz="8000" b="1" dirty="0">
                <a:latin typeface="Times New Roman" pitchFamily="18" charset="0"/>
                <a:cs typeface="Times New Roman" pitchFamily="18" charset="0"/>
              </a:rPr>
              <a:t>d.Inheritance</a:t>
            </a:r>
          </a:p>
          <a:p>
            <a:pPr>
              <a:buNone/>
            </a:pPr>
            <a:endParaRPr lang="en-IN" sz="8000" b="1" dirty="0">
              <a:latin typeface="Times New Roman" pitchFamily="18" charset="0"/>
              <a:cs typeface="Times New Roman" pitchFamily="18" charset="0"/>
            </a:endParaRPr>
          </a:p>
          <a:p>
            <a:pPr>
              <a:buNone/>
            </a:pPr>
            <a:r>
              <a:rPr lang="en-IN" sz="8000" dirty="0">
                <a:latin typeface="Times New Roman" pitchFamily="18" charset="0"/>
                <a:cs typeface="Times New Roman" pitchFamily="18" charset="0"/>
              </a:rPr>
              <a:t>6.Which feature of OOPS derives the class from another class?</a:t>
            </a:r>
            <a:endParaRPr lang="en-IN" sz="8000" b="1" dirty="0">
              <a:latin typeface="Times New Roman" pitchFamily="18" charset="0"/>
              <a:cs typeface="Times New Roman" pitchFamily="18" charset="0"/>
            </a:endParaRPr>
          </a:p>
          <a:p>
            <a:pPr>
              <a:buNone/>
            </a:pPr>
            <a:r>
              <a:rPr lang="en-IN" sz="8000" b="1" dirty="0">
                <a:latin typeface="Times New Roman" pitchFamily="18" charset="0"/>
                <a:cs typeface="Times New Roman" pitchFamily="18" charset="0"/>
              </a:rPr>
              <a:t>a. Inheritance</a:t>
            </a:r>
          </a:p>
          <a:p>
            <a:pPr>
              <a:buNone/>
            </a:pPr>
            <a:r>
              <a:rPr lang="en-IN" sz="8000" dirty="0">
                <a:latin typeface="Times New Roman" pitchFamily="18" charset="0"/>
                <a:cs typeface="Times New Roman" pitchFamily="18" charset="0"/>
              </a:rPr>
              <a:t>b.Data hiding</a:t>
            </a:r>
          </a:p>
          <a:p>
            <a:pPr>
              <a:buNone/>
            </a:pPr>
            <a:r>
              <a:rPr lang="en-IN" sz="8000" dirty="0">
                <a:latin typeface="Times New Roman" pitchFamily="18" charset="0"/>
                <a:cs typeface="Times New Roman" pitchFamily="18" charset="0"/>
              </a:rPr>
              <a:t>c.Encapsulation</a:t>
            </a:r>
          </a:p>
          <a:p>
            <a:pPr>
              <a:buNone/>
            </a:pPr>
            <a:r>
              <a:rPr lang="en-IN" sz="8000" dirty="0">
                <a:latin typeface="Times New Roman" pitchFamily="18" charset="0"/>
                <a:cs typeface="Times New Roman" pitchFamily="18" charset="0"/>
              </a:rPr>
              <a:t>d.Polymorphism</a:t>
            </a:r>
          </a:p>
          <a:p>
            <a:pPr>
              <a:buNone/>
            </a:pPr>
            <a:endParaRPr lang="en-IN" sz="2000" dirty="0"/>
          </a:p>
          <a:p>
            <a:pPr>
              <a:buNone/>
            </a:pPr>
            <a:br>
              <a:rPr lang="en-IN" sz="2000" dirty="0"/>
            </a:br>
            <a:endParaRPr lang="en-IN" sz="2000" dirty="0"/>
          </a:p>
        </p:txBody>
      </p:sp>
      <p:sp>
        <p:nvSpPr>
          <p:cNvPr id="4" name="Date Placeholder 3"/>
          <p:cNvSpPr>
            <a:spLocks noGrp="1"/>
          </p:cNvSpPr>
          <p:nvPr>
            <p:ph type="dt" sz="half" idx="10"/>
          </p:nvPr>
        </p:nvSpPr>
        <p:spPr/>
        <p:txBody>
          <a:bodyPr/>
          <a:lstStyle/>
          <a:p>
            <a:fld id="{1ACDCC82-4CCC-40B6-8C24-13FC4B794670}"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Daily Quiz</a:t>
            </a:r>
            <a:endParaRPr lang="en-IN" sz="3000" dirty="0"/>
          </a:p>
        </p:txBody>
      </p:sp>
      <p:pic>
        <p:nvPicPr>
          <p:cNvPr id="8"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IN" sz="2000" dirty="0">
                <a:latin typeface="Times New Roman" pitchFamily="18" charset="0"/>
                <a:cs typeface="Times New Roman" pitchFamily="18" charset="0"/>
              </a:rPr>
              <a:t>7. An IF-ELSE statement is also called ___.</a:t>
            </a:r>
          </a:p>
          <a:p>
            <a:pPr marL="0">
              <a:buNone/>
            </a:pPr>
            <a:r>
              <a:rPr lang="en-IN" sz="2000" dirty="0">
                <a:latin typeface="Times New Roman" pitchFamily="18" charset="0"/>
                <a:cs typeface="Times New Roman" pitchFamily="18" charset="0"/>
              </a:rPr>
              <a:t>       a. Branching statement</a:t>
            </a:r>
          </a:p>
          <a:p>
            <a:pPr marL="0">
              <a:buNone/>
            </a:pPr>
            <a:r>
              <a:rPr lang="en-IN" sz="2000" dirty="0">
                <a:latin typeface="Times New Roman" pitchFamily="18" charset="0"/>
                <a:cs typeface="Times New Roman" pitchFamily="18" charset="0"/>
              </a:rPr>
              <a:t>      b. Control statement</a:t>
            </a:r>
          </a:p>
          <a:p>
            <a:pPr marL="0">
              <a:buNone/>
            </a:pPr>
            <a:r>
              <a:rPr lang="en-IN" sz="2000" dirty="0">
                <a:latin typeface="Times New Roman" pitchFamily="18" charset="0"/>
                <a:cs typeface="Times New Roman" pitchFamily="18" charset="0"/>
              </a:rPr>
              <a:t>      c. Block statements</a:t>
            </a:r>
          </a:p>
          <a:p>
            <a:pPr marL="0">
              <a:buNone/>
            </a:pPr>
            <a:r>
              <a:rPr lang="en-IN" sz="2000" b="1" dirty="0">
                <a:latin typeface="Times New Roman" pitchFamily="18" charset="0"/>
                <a:cs typeface="Times New Roman" pitchFamily="18" charset="0"/>
              </a:rPr>
              <a:t>      d. All</a:t>
            </a:r>
          </a:p>
          <a:p>
            <a:pPr marL="0" algn="just">
              <a:buNone/>
            </a:pPr>
            <a:r>
              <a:rPr lang="en-IN" sz="2000" dirty="0">
                <a:latin typeface="Times New Roman" pitchFamily="18" charset="0"/>
                <a:cs typeface="Times New Roman" pitchFamily="18" charset="0"/>
              </a:rPr>
              <a:t>8.Which of these jump statements can skip processing the remainder of the code in its body for a particular iteration?</a:t>
            </a:r>
          </a:p>
          <a:p>
            <a:pPr marL="457200" indent="-457200">
              <a:buNone/>
            </a:pPr>
            <a:r>
              <a:rPr lang="en-IN" sz="2000" dirty="0"/>
              <a:t>a. Break</a:t>
            </a:r>
          </a:p>
          <a:p>
            <a:pPr marL="457200" indent="-457200">
              <a:buNone/>
            </a:pPr>
            <a:r>
              <a:rPr lang="en-IN" sz="2000" dirty="0"/>
              <a:t>b.Return</a:t>
            </a:r>
          </a:p>
          <a:p>
            <a:pPr marL="457200" indent="-457200">
              <a:buNone/>
            </a:pPr>
            <a:r>
              <a:rPr lang="en-IN" sz="2000" dirty="0"/>
              <a:t>c.Exit</a:t>
            </a:r>
          </a:p>
          <a:p>
            <a:pPr marL="457200" indent="-457200">
              <a:buNone/>
            </a:pPr>
            <a:r>
              <a:rPr lang="en-IN" sz="2000" b="1" dirty="0"/>
              <a:t>d.continue</a:t>
            </a:r>
            <a:endParaRPr lang="en-IN" sz="2000" b="1" dirty="0">
              <a:latin typeface="Times New Roman" pitchFamily="18" charset="0"/>
              <a:cs typeface="Times New Roman" pitchFamily="18" charset="0"/>
            </a:endParaRPr>
          </a:p>
          <a:p>
            <a:pPr>
              <a:buNone/>
            </a:pPr>
            <a:endParaRPr lang="en-IN" sz="2000" dirty="0"/>
          </a:p>
        </p:txBody>
      </p:sp>
      <p:sp>
        <p:nvSpPr>
          <p:cNvPr id="4" name="Date Placeholder 3"/>
          <p:cNvSpPr>
            <a:spLocks noGrp="1"/>
          </p:cNvSpPr>
          <p:nvPr>
            <p:ph type="dt" sz="half" idx="10"/>
          </p:nvPr>
        </p:nvSpPr>
        <p:spPr/>
        <p:txBody>
          <a:bodyPr/>
          <a:lstStyle/>
          <a:p>
            <a:fld id="{9D6031C4-891F-4A92-B90F-978C22FA1DD1}"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Daily Quiz</a:t>
            </a:r>
            <a:endParaRPr lang="en-IN" sz="3000" dirty="0"/>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IN" sz="2000" b="1" dirty="0"/>
              <a:t>     </a:t>
            </a:r>
            <a:r>
              <a:rPr lang="en-IN" sz="2000" dirty="0">
                <a:latin typeface="Times New Roman" pitchFamily="18" charset="0"/>
                <a:cs typeface="Times New Roman" pitchFamily="18" charset="0"/>
              </a:rPr>
              <a:t>9. Every loop in Java has a condition that should be ___ in order to proceed for execution. (TRUE / FALSE)</a:t>
            </a:r>
          </a:p>
          <a:p>
            <a:pPr>
              <a:buNone/>
            </a:pPr>
            <a:r>
              <a:rPr lang="en-IN" sz="2000" dirty="0">
                <a:latin typeface="Times New Roman" pitchFamily="18" charset="0"/>
                <a:cs typeface="Times New Roman" pitchFamily="18" charset="0"/>
              </a:rPr>
              <a:t>A) FALSE</a:t>
            </a:r>
          </a:p>
          <a:p>
            <a:pPr>
              <a:buNone/>
            </a:pPr>
            <a:r>
              <a:rPr lang="en-IN" sz="2000" b="1" dirty="0">
                <a:latin typeface="Times New Roman" pitchFamily="18" charset="0"/>
                <a:cs typeface="Times New Roman" pitchFamily="18" charset="0"/>
              </a:rPr>
              <a:t>B) TRUE</a:t>
            </a:r>
          </a:p>
          <a:p>
            <a:pPr algn="just">
              <a:buNone/>
            </a:pPr>
            <a:r>
              <a:rPr lang="en-IN" sz="2000" dirty="0">
                <a:latin typeface="Times New Roman" pitchFamily="18" charset="0"/>
                <a:cs typeface="Times New Roman" pitchFamily="18" charset="0"/>
              </a:rPr>
              <a:t>10. What is a Loop in Java programming language?</a:t>
            </a:r>
          </a:p>
          <a:p>
            <a:pPr algn="just">
              <a:buNone/>
            </a:pPr>
            <a:r>
              <a:rPr lang="en-IN" sz="2000" b="1" dirty="0">
                <a:latin typeface="Times New Roman" pitchFamily="18" charset="0"/>
                <a:cs typeface="Times New Roman" pitchFamily="18" charset="0"/>
              </a:rPr>
              <a:t>A) A Loop is a block of code that is executed repeatedly as long as a condition is satisfied.</a:t>
            </a:r>
          </a:p>
          <a:p>
            <a:pPr algn="just">
              <a:buNone/>
            </a:pPr>
            <a:r>
              <a:rPr lang="en-IN" sz="2000" dirty="0">
                <a:latin typeface="Times New Roman" pitchFamily="18" charset="0"/>
                <a:cs typeface="Times New Roman" pitchFamily="18" charset="0"/>
              </a:rPr>
              <a:t>B) A Loop is a block of code that is executed only once if the condition is satisfied.</a:t>
            </a:r>
          </a:p>
          <a:p>
            <a:pPr algn="just">
              <a:buNone/>
            </a:pPr>
            <a:r>
              <a:rPr lang="en-IN" sz="2000" dirty="0">
                <a:latin typeface="Times New Roman" pitchFamily="18" charset="0"/>
                <a:cs typeface="Times New Roman" pitchFamily="18" charset="0"/>
              </a:rPr>
              <a:t>C) A Loop is a block of code that is executed more than 2 times if the condition is satisfied.</a:t>
            </a:r>
          </a:p>
          <a:p>
            <a:pPr algn="just">
              <a:buNone/>
            </a:pPr>
            <a:r>
              <a:rPr lang="en-IN" sz="2000" dirty="0">
                <a:latin typeface="Times New Roman" pitchFamily="18" charset="0"/>
                <a:cs typeface="Times New Roman" pitchFamily="18" charset="0"/>
              </a:rPr>
              <a:t>D) None</a:t>
            </a:r>
          </a:p>
          <a:p>
            <a:pPr algn="just">
              <a:buNone/>
            </a:pPr>
            <a:endParaRPr lang="en-IN" sz="2000" dirty="0"/>
          </a:p>
        </p:txBody>
      </p:sp>
      <p:sp>
        <p:nvSpPr>
          <p:cNvPr id="4" name="Date Placeholder 3"/>
          <p:cNvSpPr>
            <a:spLocks noGrp="1"/>
          </p:cNvSpPr>
          <p:nvPr>
            <p:ph type="dt" sz="half" idx="10"/>
          </p:nvPr>
        </p:nvSpPr>
        <p:spPr/>
        <p:txBody>
          <a:bodyPr/>
          <a:lstStyle/>
          <a:p>
            <a:fld id="{ECE6AF1D-3289-4F6F-9489-F5A255145366}"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Daily Quiz</a:t>
            </a:r>
            <a:endParaRPr lang="en-IN" sz="3000" dirty="0"/>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60"/>
            <a:ext cx="8229600" cy="4840303"/>
          </a:xfrm>
        </p:spPr>
        <p:txBody>
          <a:bodyPr>
            <a:normAutofit fontScale="92500"/>
          </a:bodyPr>
          <a:lstStyle/>
          <a:p>
            <a:pPr algn="just">
              <a:buNone/>
            </a:pPr>
            <a:r>
              <a:rPr lang="en-IN" sz="2400" b="1" dirty="0">
                <a:latin typeface="Times New Roman" pitchFamily="18" charset="0"/>
                <a:cs typeface="Times New Roman" pitchFamily="18" charset="0"/>
              </a:rPr>
              <a:t>Q1. State some of object oriented technique strategies.</a:t>
            </a:r>
          </a:p>
          <a:p>
            <a:pPr algn="just">
              <a:buNone/>
            </a:pPr>
            <a:r>
              <a:rPr lang="en-IN" sz="2400" b="1" dirty="0">
                <a:latin typeface="Times New Roman" pitchFamily="18" charset="0"/>
                <a:cs typeface="Times New Roman" pitchFamily="18" charset="0"/>
              </a:rPr>
              <a:t>Q2.Draw the class diagram of Online Shopping System.</a:t>
            </a:r>
          </a:p>
          <a:p>
            <a:pPr algn="just">
              <a:buNone/>
            </a:pPr>
            <a:r>
              <a:rPr lang="en-IN" sz="2400" b="1" dirty="0">
                <a:latin typeface="Times New Roman" pitchFamily="18" charset="0"/>
                <a:cs typeface="Times New Roman" pitchFamily="18" charset="0"/>
              </a:rPr>
              <a:t>Q3.Discuss Inheritance and polymorphism with Example.</a:t>
            </a:r>
          </a:p>
          <a:p>
            <a:pPr algn="just">
              <a:buNone/>
            </a:pPr>
            <a:r>
              <a:rPr lang="en-IN" sz="2400" b="1" dirty="0">
                <a:latin typeface="Times New Roman" pitchFamily="18" charset="0"/>
                <a:cs typeface="Times New Roman" pitchFamily="18" charset="0"/>
              </a:rPr>
              <a:t>Q4.Differentiate between Break and Continue statement.</a:t>
            </a:r>
          </a:p>
          <a:p>
            <a:pPr algn="just">
              <a:buNone/>
            </a:pPr>
            <a:r>
              <a:rPr lang="en-IN" sz="2400" b="1" dirty="0">
                <a:latin typeface="Times New Roman" pitchFamily="18" charset="0"/>
                <a:cs typeface="Times New Roman" pitchFamily="18" charset="0"/>
              </a:rPr>
              <a:t>Q5.Describe Object Diagram with suitable example.</a:t>
            </a:r>
          </a:p>
          <a:p>
            <a:pPr algn="just">
              <a:buNone/>
            </a:pPr>
            <a:r>
              <a:rPr lang="en-IN" sz="2400" b="1" dirty="0">
                <a:latin typeface="Times New Roman" pitchFamily="18" charset="0"/>
                <a:cs typeface="Times New Roman" pitchFamily="18" charset="0"/>
              </a:rPr>
              <a:t>Q6.Define if-else-if ladder with short program.</a:t>
            </a:r>
            <a:endParaRPr lang="en-IN" sz="2400" dirty="0">
              <a:latin typeface="Times New Roman" pitchFamily="18" charset="0"/>
              <a:cs typeface="Times New Roman" pitchFamily="18" charset="0"/>
            </a:endParaRPr>
          </a:p>
          <a:p>
            <a:pPr algn="just">
              <a:buNone/>
            </a:pPr>
            <a:r>
              <a:rPr lang="en-IN" sz="2400" b="1" dirty="0">
                <a:latin typeface="Times New Roman" pitchFamily="18" charset="0"/>
                <a:cs typeface="Times New Roman" pitchFamily="18" charset="0"/>
              </a:rPr>
              <a:t>Q7.Describe the control flow statement and types of control flow statements.</a:t>
            </a:r>
          </a:p>
          <a:p>
            <a:pPr algn="just">
              <a:buNone/>
            </a:pPr>
            <a:r>
              <a:rPr lang="en-IN" sz="2400" b="1" dirty="0">
                <a:latin typeface="Times New Roman" pitchFamily="18" charset="0"/>
                <a:cs typeface="Times New Roman" pitchFamily="18" charset="0"/>
              </a:rPr>
              <a:t>Q8.Explain branching statements in Java with suitable examples.</a:t>
            </a:r>
          </a:p>
          <a:p>
            <a:pPr algn="just">
              <a:buNone/>
            </a:pPr>
            <a:r>
              <a:rPr lang="en-IN" sz="2400" b="1" dirty="0">
                <a:latin typeface="Times New Roman" pitchFamily="18" charset="0"/>
                <a:cs typeface="Times New Roman" pitchFamily="18" charset="0"/>
              </a:rPr>
              <a:t>Q9. Explain Encapsulation with example.</a:t>
            </a:r>
          </a:p>
          <a:p>
            <a:pPr algn="just">
              <a:buNone/>
            </a:pPr>
            <a:r>
              <a:rPr lang="en-IN" sz="2400" b="1" dirty="0">
                <a:latin typeface="Times New Roman" pitchFamily="18" charset="0"/>
                <a:cs typeface="Times New Roman" pitchFamily="18" charset="0"/>
              </a:rPr>
              <a:t>Q10. Draw class diagram of online library management system.</a:t>
            </a:r>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6FBE2064-A646-428C-8AC7-6A9B7B7A30CA}"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Weekly  Assignment</a:t>
            </a:r>
            <a:endParaRPr lang="en-IN" sz="3000" dirty="0"/>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dirty="0">
                <a:hlinkClick r:id="rId2" action="ppaction://hlinkpres?slideindex=1&amp;slidetitle="/>
              </a:rPr>
              <a:t> </a:t>
            </a:r>
            <a:r>
              <a:rPr lang="en-IN" dirty="0">
                <a:hlinkClick r:id="rId3"/>
              </a:rPr>
              <a:t>https://www.youtube.com/watch?v=r59xYe3Vyks&amp;list=PLS1QulWo1RIbfTjQvTdj8Y6yyq4R7g-Al</a:t>
            </a:r>
            <a:endParaRPr lang="en-IN" dirty="0"/>
          </a:p>
          <a:p>
            <a:pPr>
              <a:buNone/>
            </a:pPr>
            <a:r>
              <a:rPr lang="en-IN" dirty="0">
                <a:hlinkClick r:id="rId2" action="ppaction://hlinkpres?slideindex=1&amp;slidetitle="/>
              </a:rPr>
              <a:t> https://www.digimat.in/nptel/courses/video/106105191/L01.html</a:t>
            </a:r>
            <a:endParaRPr lang="en-IN" dirty="0"/>
          </a:p>
        </p:txBody>
      </p:sp>
      <p:sp>
        <p:nvSpPr>
          <p:cNvPr id="4" name="Date Placeholder 3"/>
          <p:cNvSpPr>
            <a:spLocks noGrp="1"/>
          </p:cNvSpPr>
          <p:nvPr>
            <p:ph type="dt" sz="half" idx="10"/>
          </p:nvPr>
        </p:nvSpPr>
        <p:spPr/>
        <p:txBody>
          <a:bodyPr/>
          <a:lstStyle/>
          <a:p>
            <a:fld id="{F3EA5237-E3FC-4AE8-9672-E191A09EA979}"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Topic Links</a:t>
            </a:r>
            <a:endParaRPr lang="en-IN" sz="3000" dirty="0"/>
          </a:p>
        </p:txBody>
      </p:sp>
      <p:pic>
        <p:nvPicPr>
          <p:cNvPr id="9" name="Picture 2" descr="NIET"/>
          <p:cNvPicPr>
            <a:picLocks noChangeAspect="1" noChangeArrowheads="1"/>
          </p:cNvPicPr>
          <p:nvPr/>
        </p:nvPicPr>
        <p:blipFill>
          <a:blip r:embed="rId4"/>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428736"/>
            <a:ext cx="8229600" cy="4525963"/>
          </a:xfrm>
        </p:spPr>
        <p:txBody>
          <a:bodyPr>
            <a:noAutofit/>
          </a:bodyPr>
          <a:lstStyle/>
          <a:p>
            <a:pPr>
              <a:buNone/>
            </a:pPr>
            <a:r>
              <a:rPr lang="en-IN" sz="2000" dirty="0">
                <a:latin typeface="Times New Roman" pitchFamily="18" charset="0"/>
                <a:cs typeface="Times New Roman" pitchFamily="18" charset="0"/>
              </a:rPr>
              <a:t>Q1. Which of these are selection statements in Java?</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a) </a:t>
            </a:r>
            <a:r>
              <a:rPr lang="en-IN" sz="2000" b="1" dirty="0">
                <a:latin typeface="Times New Roman" pitchFamily="18" charset="0"/>
                <a:cs typeface="Times New Roman" pitchFamily="18" charset="0"/>
              </a:rPr>
              <a:t>if()</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b) for()</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c) continue</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d) break</a:t>
            </a:r>
          </a:p>
          <a:p>
            <a:pPr>
              <a:buNone/>
            </a:pPr>
            <a:r>
              <a:rPr lang="en-IN" sz="2000" dirty="0">
                <a:latin typeface="Times New Roman" pitchFamily="18" charset="0"/>
                <a:cs typeface="Times New Roman" pitchFamily="18" charset="0"/>
              </a:rPr>
              <a:t>Q2. Which of this statement is incorrect?</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a) switch statement is more efficient than a set of nested ifs</a:t>
            </a:r>
            <a:br>
              <a:rPr lang="en-IN" sz="2000" dirty="0">
                <a:latin typeface="Times New Roman" pitchFamily="18" charset="0"/>
                <a:cs typeface="Times New Roman" pitchFamily="18" charset="0"/>
              </a:rPr>
            </a:br>
            <a:r>
              <a:rPr lang="en-IN" sz="2000" b="1" dirty="0">
                <a:latin typeface="Times New Roman" pitchFamily="18" charset="0"/>
                <a:cs typeface="Times New Roman" pitchFamily="18" charset="0"/>
              </a:rPr>
              <a:t>b) two case constants in the same switch can have identical values</a:t>
            </a:r>
            <a:br>
              <a:rPr lang="en-IN" sz="2000" b="1" dirty="0">
                <a:latin typeface="Times New Roman" pitchFamily="18" charset="0"/>
                <a:cs typeface="Times New Roman" pitchFamily="18" charset="0"/>
              </a:rPr>
            </a:br>
            <a:r>
              <a:rPr lang="en-IN" sz="2000" dirty="0">
                <a:latin typeface="Times New Roman" pitchFamily="18" charset="0"/>
                <a:cs typeface="Times New Roman" pitchFamily="18" charset="0"/>
              </a:rPr>
              <a:t>c) switch statement can only test for equality, whereas if statement can evaluate any type of Boolean expression</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d) it is possible to create a nested switch statements</a:t>
            </a:r>
          </a:p>
          <a:p>
            <a:pPr>
              <a:buNone/>
            </a:pPr>
            <a:r>
              <a:rPr lang="en-IN" sz="2000" dirty="0">
                <a:latin typeface="Times New Roman" pitchFamily="18" charset="0"/>
                <a:cs typeface="Times New Roman" pitchFamily="18" charset="0"/>
              </a:rPr>
              <a:t>Q3. Which of these selection statements test only for equality?</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a) if</a:t>
            </a:r>
            <a:br>
              <a:rPr lang="en-IN" sz="2000" dirty="0">
                <a:latin typeface="Times New Roman" pitchFamily="18" charset="0"/>
                <a:cs typeface="Times New Roman" pitchFamily="18" charset="0"/>
              </a:rPr>
            </a:br>
            <a:r>
              <a:rPr lang="en-IN" sz="2000" b="1" dirty="0">
                <a:latin typeface="Times New Roman" pitchFamily="18" charset="0"/>
                <a:cs typeface="Times New Roman" pitchFamily="18" charset="0"/>
              </a:rPr>
              <a:t>b) switch</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c) if &amp; switch</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d) none of the mentioned</a:t>
            </a:r>
          </a:p>
        </p:txBody>
      </p:sp>
      <p:sp>
        <p:nvSpPr>
          <p:cNvPr id="4" name="Date Placeholder 3"/>
          <p:cNvSpPr>
            <a:spLocks noGrp="1"/>
          </p:cNvSpPr>
          <p:nvPr>
            <p:ph type="dt" sz="half" idx="10"/>
          </p:nvPr>
        </p:nvSpPr>
        <p:spPr/>
        <p:txBody>
          <a:bodyPr/>
          <a:lstStyle/>
          <a:p>
            <a:fld id="{1975A543-EA52-45B5-8976-531E3488948C}"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MCQs</a:t>
            </a:r>
            <a:endParaRPr lang="en-IN" sz="3000" dirty="0"/>
          </a:p>
        </p:txBody>
      </p:sp>
      <p:pic>
        <p:nvPicPr>
          <p:cNvPr id="9"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algn="just">
              <a:buNone/>
            </a:pPr>
            <a:r>
              <a:rPr lang="en-IN" sz="6200" dirty="0">
                <a:latin typeface="Times New Roman" pitchFamily="18" charset="0"/>
                <a:cs typeface="Times New Roman" pitchFamily="18" charset="0"/>
              </a:rPr>
              <a:t>Q4. switch(x){ default: System.out.println(“Hello”); } </a:t>
            </a:r>
          </a:p>
          <a:p>
            <a:pPr algn="just">
              <a:buNone/>
            </a:pPr>
            <a:r>
              <a:rPr lang="en-IN" sz="6200" dirty="0">
                <a:latin typeface="Times New Roman" pitchFamily="18" charset="0"/>
                <a:cs typeface="Times New Roman" pitchFamily="18" charset="0"/>
              </a:rPr>
              <a:t>Which of the following is acceptable types for x? (i) byte and char</a:t>
            </a:r>
          </a:p>
          <a:p>
            <a:pPr algn="just">
              <a:buNone/>
            </a:pPr>
            <a:r>
              <a:rPr lang="en-IN" sz="6200" dirty="0">
                <a:latin typeface="Times New Roman" pitchFamily="18" charset="0"/>
                <a:cs typeface="Times New Roman" pitchFamily="18" charset="0"/>
              </a:rPr>
              <a:t> (ii) char and float </a:t>
            </a:r>
          </a:p>
          <a:p>
            <a:pPr algn="just">
              <a:buNone/>
            </a:pPr>
            <a:r>
              <a:rPr lang="en-IN" sz="6200" dirty="0">
                <a:latin typeface="Times New Roman" pitchFamily="18" charset="0"/>
                <a:cs typeface="Times New Roman" pitchFamily="18" charset="0"/>
              </a:rPr>
              <a:t>(iii) float and double</a:t>
            </a:r>
          </a:p>
          <a:p>
            <a:pPr algn="just">
              <a:buNone/>
            </a:pPr>
            <a:r>
              <a:rPr lang="en-IN" sz="6200" dirty="0">
                <a:latin typeface="Times New Roman" pitchFamily="18" charset="0"/>
                <a:cs typeface="Times New Roman" pitchFamily="18" charset="0"/>
              </a:rPr>
              <a:t> (iv) double and int</a:t>
            </a:r>
          </a:p>
          <a:p>
            <a:pPr algn="just">
              <a:buNone/>
            </a:pPr>
            <a:r>
              <a:rPr lang="en-IN" sz="6200" dirty="0">
                <a:latin typeface="Times New Roman" pitchFamily="18" charset="0"/>
                <a:cs typeface="Times New Roman" pitchFamily="18" charset="0"/>
              </a:rPr>
              <a:t>Q5.An IF statement in Java is also a ___ statement.</a:t>
            </a:r>
          </a:p>
          <a:p>
            <a:pPr algn="just">
              <a:buNone/>
            </a:pPr>
            <a:r>
              <a:rPr lang="en-IN" sz="6200" dirty="0">
                <a:latin typeface="Times New Roman" pitchFamily="18" charset="0"/>
                <a:cs typeface="Times New Roman" pitchFamily="18" charset="0"/>
              </a:rPr>
              <a:t>A) Boolean</a:t>
            </a:r>
          </a:p>
          <a:p>
            <a:pPr algn="just">
              <a:buNone/>
            </a:pPr>
            <a:r>
              <a:rPr lang="en-IN" sz="6200" b="1" dirty="0">
                <a:latin typeface="Times New Roman" pitchFamily="18" charset="0"/>
                <a:cs typeface="Times New Roman" pitchFamily="18" charset="0"/>
              </a:rPr>
              <a:t>B) conditional</a:t>
            </a:r>
          </a:p>
          <a:p>
            <a:pPr algn="just">
              <a:buNone/>
            </a:pPr>
            <a:r>
              <a:rPr lang="en-IN" sz="6200" dirty="0">
                <a:latin typeface="Times New Roman" pitchFamily="18" charset="0"/>
                <a:cs typeface="Times New Roman" pitchFamily="18" charset="0"/>
              </a:rPr>
              <a:t>C) iterative</a:t>
            </a:r>
          </a:p>
          <a:p>
            <a:pPr algn="just">
              <a:buNone/>
            </a:pPr>
            <a:r>
              <a:rPr lang="en-IN" sz="6200" dirty="0">
                <a:latin typeface="Times New Roman" pitchFamily="18" charset="0"/>
                <a:cs typeface="Times New Roman" pitchFamily="18" charset="0"/>
              </a:rPr>
              <a:t>D) Optional</a:t>
            </a:r>
          </a:p>
          <a:p>
            <a:pPr algn="just">
              <a:buNone/>
            </a:pPr>
            <a:r>
              <a:rPr lang="en-IN" sz="6200" dirty="0">
                <a:latin typeface="Times New Roman" pitchFamily="18" charset="0"/>
                <a:cs typeface="Times New Roman" pitchFamily="18" charset="0"/>
              </a:rPr>
              <a:t>Q6.What is the output of the Java program with IF-ELSE statements?</a:t>
            </a:r>
          </a:p>
          <a:p>
            <a:pPr algn="just">
              <a:buNone/>
            </a:pPr>
            <a:r>
              <a:rPr lang="en-IN" sz="6200" dirty="0">
                <a:latin typeface="Times New Roman" pitchFamily="18" charset="0"/>
                <a:cs typeface="Times New Roman" pitchFamily="18" charset="0"/>
              </a:rPr>
              <a:t>if(TRUE) System.out.println("GO"); else System.out.println("STOP"); </a:t>
            </a:r>
          </a:p>
          <a:p>
            <a:pPr algn="just">
              <a:buNone/>
            </a:pPr>
            <a:r>
              <a:rPr lang="en-IN" sz="6200" dirty="0">
                <a:latin typeface="Times New Roman" pitchFamily="18" charset="0"/>
                <a:cs typeface="Times New Roman" pitchFamily="18" charset="0"/>
              </a:rPr>
              <a:t>A) GO</a:t>
            </a:r>
          </a:p>
          <a:p>
            <a:pPr algn="just">
              <a:buNone/>
            </a:pPr>
            <a:r>
              <a:rPr lang="en-IN" sz="6200" dirty="0">
                <a:latin typeface="Times New Roman" pitchFamily="18" charset="0"/>
                <a:cs typeface="Times New Roman" pitchFamily="18" charset="0"/>
              </a:rPr>
              <a:t>B) STOP</a:t>
            </a:r>
          </a:p>
          <a:p>
            <a:pPr algn="just">
              <a:buNone/>
            </a:pPr>
            <a:r>
              <a:rPr lang="en-IN" sz="6200" dirty="0">
                <a:latin typeface="Times New Roman" pitchFamily="18" charset="0"/>
                <a:cs typeface="Times New Roman" pitchFamily="18" charset="0"/>
              </a:rPr>
              <a:t>C) Compiler error</a:t>
            </a:r>
          </a:p>
          <a:p>
            <a:pPr algn="just">
              <a:buNone/>
            </a:pPr>
            <a:r>
              <a:rPr lang="en-IN" sz="6200" dirty="0">
                <a:latin typeface="Times New Roman" pitchFamily="18" charset="0"/>
                <a:cs typeface="Times New Roman" pitchFamily="18" charset="0"/>
              </a:rPr>
              <a:t>D) None</a:t>
            </a:r>
          </a:p>
          <a:p>
            <a:pPr algn="just">
              <a:buNone/>
            </a:pPr>
            <a:endParaRPr lang="en-IN" sz="2400" dirty="0">
              <a:latin typeface="Times New Roman" pitchFamily="18" charset="0"/>
              <a:cs typeface="Times New Roman" pitchFamily="18" charset="0"/>
            </a:endParaRPr>
          </a:p>
          <a:p>
            <a:pPr algn="just">
              <a:buNone/>
            </a:pPr>
            <a:br>
              <a:rPr lang="en-IN"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EBB2D30-1603-4852-BEE4-098505204C83}"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MCQs</a:t>
            </a:r>
            <a:endParaRPr lang="en-IN" sz="3000" dirty="0"/>
          </a:p>
        </p:txBody>
      </p:sp>
      <p:pic>
        <p:nvPicPr>
          <p:cNvPr id="8"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None/>
            </a:pPr>
            <a:r>
              <a:rPr lang="en-IN" sz="2000" dirty="0">
                <a:latin typeface="Times New Roman" pitchFamily="18" charset="0"/>
                <a:cs typeface="Times New Roman" pitchFamily="18" charset="0"/>
              </a:rPr>
              <a:t>Q7.What is the output of the Java program?</a:t>
            </a:r>
          </a:p>
          <a:p>
            <a:pPr>
              <a:buNone/>
            </a:pPr>
            <a:r>
              <a:rPr lang="en-IN" sz="2000" dirty="0">
                <a:latin typeface="Times New Roman" pitchFamily="18" charset="0"/>
                <a:cs typeface="Times New Roman" pitchFamily="18" charset="0"/>
              </a:rPr>
              <a:t>int a=10; if(a==9) </a:t>
            </a:r>
          </a:p>
          <a:p>
            <a:pPr>
              <a:buNone/>
            </a:pPr>
            <a:r>
              <a:rPr lang="en-IN" sz="2000" dirty="0">
                <a:latin typeface="Times New Roman" pitchFamily="18" charset="0"/>
                <a:cs typeface="Times New Roman" pitchFamily="18" charset="0"/>
              </a:rPr>
              <a:t>System.out.println("OK "); </a:t>
            </a:r>
          </a:p>
          <a:p>
            <a:pPr>
              <a:buNone/>
            </a:pPr>
            <a:r>
              <a:rPr lang="en-IN" sz="2000" dirty="0">
                <a:latin typeface="Times New Roman" pitchFamily="18" charset="0"/>
                <a:cs typeface="Times New Roman" pitchFamily="18" charset="0"/>
              </a:rPr>
              <a:t>System.out.println("MASTER"); else System.out.println("BYE");</a:t>
            </a:r>
          </a:p>
          <a:p>
            <a:pPr>
              <a:buNone/>
            </a:pPr>
            <a:r>
              <a:rPr lang="en-IN" sz="2000" dirty="0">
                <a:latin typeface="Times New Roman" pitchFamily="18" charset="0"/>
                <a:cs typeface="Times New Roman" pitchFamily="18" charset="0"/>
              </a:rPr>
              <a:t>A) OK MASTER</a:t>
            </a:r>
          </a:p>
          <a:p>
            <a:pPr>
              <a:buNone/>
            </a:pPr>
            <a:r>
              <a:rPr lang="en-IN" sz="2000" dirty="0">
                <a:latin typeface="Times New Roman" pitchFamily="18" charset="0"/>
                <a:cs typeface="Times New Roman" pitchFamily="18" charset="0"/>
              </a:rPr>
              <a:t>B) BYE</a:t>
            </a:r>
          </a:p>
          <a:p>
            <a:pPr>
              <a:buNone/>
            </a:pPr>
            <a:r>
              <a:rPr lang="en-IN" sz="2000" b="1" dirty="0">
                <a:latin typeface="Times New Roman" pitchFamily="18" charset="0"/>
                <a:cs typeface="Times New Roman" pitchFamily="18" charset="0"/>
              </a:rPr>
              <a:t>C) Compiler error</a:t>
            </a:r>
          </a:p>
          <a:p>
            <a:pPr>
              <a:buNone/>
            </a:pPr>
            <a:r>
              <a:rPr lang="en-IN" sz="2000" dirty="0">
                <a:latin typeface="Times New Roman" pitchFamily="18" charset="0"/>
                <a:cs typeface="Times New Roman" pitchFamily="18" charset="0"/>
              </a:rPr>
              <a:t>D) None</a:t>
            </a:r>
          </a:p>
          <a:p>
            <a:pPr>
              <a:buNone/>
            </a:pPr>
            <a:r>
              <a:rPr lang="en-IN" sz="2000" dirty="0"/>
              <a:t>Q8.What is the output of the Java program with IF-ELSE-IF statements?</a:t>
            </a:r>
          </a:p>
          <a:p>
            <a:pPr>
              <a:buNone/>
            </a:pPr>
            <a:r>
              <a:rPr lang="en-IN" sz="2000" dirty="0"/>
              <a:t>int marks=55; if(marks &gt;= 80)</a:t>
            </a:r>
          </a:p>
          <a:p>
            <a:pPr>
              <a:buNone/>
            </a:pPr>
            <a:r>
              <a:rPr lang="en-IN" sz="2000" dirty="0"/>
              <a:t> System.out.println("DISTINCTION"); </a:t>
            </a:r>
          </a:p>
          <a:p>
            <a:pPr>
              <a:buNone/>
            </a:pPr>
            <a:r>
              <a:rPr lang="en-IN" sz="2000" dirty="0"/>
              <a:t>else if(marks &gt;=35) </a:t>
            </a:r>
          </a:p>
          <a:p>
            <a:pPr>
              <a:buNone/>
            </a:pPr>
            <a:r>
              <a:rPr lang="en-IN" sz="2000" dirty="0"/>
              <a:t>System.out.println("PASS"); </a:t>
            </a:r>
          </a:p>
          <a:p>
            <a:pPr>
              <a:buNone/>
            </a:pPr>
            <a:r>
              <a:rPr lang="en-IN" sz="2000" dirty="0"/>
              <a:t>else </a:t>
            </a:r>
          </a:p>
          <a:p>
            <a:pPr>
              <a:buNone/>
            </a:pPr>
            <a:r>
              <a:rPr lang="en-IN" sz="2000" dirty="0"/>
              <a:t>System.out.println("FAIL");</a:t>
            </a: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53BA19A-D061-4F43-BB3A-5A28782357CB}"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MCQs</a:t>
            </a:r>
            <a:endParaRPr lang="en-IN" sz="3000" dirty="0"/>
          </a:p>
        </p:txBody>
      </p:sp>
      <p:pic>
        <p:nvPicPr>
          <p:cNvPr id="10"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IN" sz="2000" dirty="0">
                <a:latin typeface="Times New Roman" pitchFamily="18" charset="0"/>
                <a:cs typeface="Times New Roman" pitchFamily="18" charset="0"/>
              </a:rPr>
              <a:t>A) DISTINCTION</a:t>
            </a:r>
          </a:p>
          <a:p>
            <a:pPr>
              <a:buNone/>
            </a:pPr>
            <a:r>
              <a:rPr lang="en-IN" sz="2000" b="1" dirty="0">
                <a:latin typeface="Times New Roman" pitchFamily="18" charset="0"/>
                <a:cs typeface="Times New Roman" pitchFamily="18" charset="0"/>
              </a:rPr>
              <a:t>B) PASS</a:t>
            </a:r>
          </a:p>
          <a:p>
            <a:pPr>
              <a:buNone/>
            </a:pPr>
            <a:r>
              <a:rPr lang="en-IN" sz="2000" dirty="0">
                <a:latin typeface="Times New Roman" pitchFamily="18" charset="0"/>
                <a:cs typeface="Times New Roman" pitchFamily="18" charset="0"/>
              </a:rPr>
              <a:t>C) FAIL</a:t>
            </a:r>
          </a:p>
          <a:p>
            <a:pPr>
              <a:buNone/>
            </a:pPr>
            <a:r>
              <a:rPr lang="en-IN" sz="2000" dirty="0">
                <a:latin typeface="Times New Roman" pitchFamily="18" charset="0"/>
                <a:cs typeface="Times New Roman" pitchFamily="18" charset="0"/>
              </a:rPr>
              <a:t>D) Compiler error</a:t>
            </a:r>
          </a:p>
          <a:p>
            <a:pPr>
              <a:buNone/>
            </a:pPr>
            <a:r>
              <a:rPr lang="en-IN" sz="2000" dirty="0">
                <a:latin typeface="Times New Roman" pitchFamily="18" charset="0"/>
                <a:cs typeface="Times New Roman" pitchFamily="18" charset="0"/>
              </a:rPr>
              <a:t>Q9.What is the output of Java program below?</a:t>
            </a:r>
          </a:p>
          <a:p>
            <a:pPr>
              <a:buNone/>
            </a:pPr>
            <a:r>
              <a:rPr lang="en-IN" sz="2000" dirty="0"/>
              <a:t>float temp = 98.4f; </a:t>
            </a:r>
          </a:p>
          <a:p>
            <a:pPr>
              <a:buNone/>
            </a:pPr>
            <a:r>
              <a:rPr lang="en-IN" sz="2000" dirty="0"/>
              <a:t>if(temp &gt; 98.4)</a:t>
            </a:r>
          </a:p>
          <a:p>
            <a:pPr>
              <a:buNone/>
            </a:pPr>
            <a:r>
              <a:rPr lang="en-IN" sz="2000" dirty="0"/>
              <a:t> {</a:t>
            </a:r>
          </a:p>
          <a:p>
            <a:pPr>
              <a:buNone/>
            </a:pPr>
            <a:r>
              <a:rPr lang="en-IN" sz="2000" dirty="0"/>
              <a:t> System.out.println("SUMMER");</a:t>
            </a:r>
          </a:p>
          <a:p>
            <a:pPr>
              <a:buNone/>
            </a:pPr>
            <a:r>
              <a:rPr lang="en-IN" sz="2000" dirty="0"/>
              <a:t> } </a:t>
            </a:r>
          </a:p>
          <a:p>
            <a:pPr>
              <a:buNone/>
            </a:pPr>
            <a:r>
              <a:rPr lang="en-IN" sz="2000" dirty="0"/>
              <a:t>Else</a:t>
            </a:r>
          </a:p>
          <a:p>
            <a:pPr>
              <a:buNone/>
            </a:pPr>
            <a:r>
              <a:rPr lang="en-IN" sz="2000" dirty="0"/>
              <a:t> { System.out.println("UNKNOWN"); </a:t>
            </a:r>
          </a:p>
          <a:p>
            <a:pPr>
              <a:buNone/>
            </a:pPr>
            <a:r>
              <a:rPr lang="en-IN" sz="2000" dirty="0"/>
              <a:t>}</a:t>
            </a: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EC4318E1-7351-4229-BC01-ECCBAE3349A3}"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MCQs</a:t>
            </a:r>
            <a:endParaRPr lang="en-IN" sz="3000" dirty="0"/>
          </a:p>
        </p:txBody>
      </p:sp>
      <p:pic>
        <p:nvPicPr>
          <p:cNvPr id="8"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 Workshop</a:t>
            </a:r>
          </a:p>
        </p:txBody>
      </p:sp>
      <p:graphicFrame>
        <p:nvGraphicFramePr>
          <p:cNvPr id="14" name="Table 13"/>
          <p:cNvGraphicFramePr>
            <a:graphicFrameLocks noGrp="1"/>
          </p:cNvGraphicFramePr>
          <p:nvPr/>
        </p:nvGraphicFramePr>
        <p:xfrm>
          <a:off x="801859" y="1041010"/>
          <a:ext cx="7934178" cy="5134708"/>
        </p:xfrm>
        <a:graphic>
          <a:graphicData uri="http://schemas.openxmlformats.org/drawingml/2006/table">
            <a:tbl>
              <a:tblPr/>
              <a:tblGrid>
                <a:gridCol w="7934178">
                  <a:extLst>
                    <a:ext uri="{9D8B030D-6E8A-4147-A177-3AD203B41FA5}">
                      <a16:colId xmlns:a16="http://schemas.microsoft.com/office/drawing/2014/main" val="20000"/>
                    </a:ext>
                  </a:extLst>
                </a:gridCol>
              </a:tblGrid>
              <a:tr h="5134708">
                <a:tc>
                  <a:txBody>
                    <a:bodyPr/>
                    <a:lstStyle/>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National Webinar  on “Covid-19 &amp; Related Technology Developed by Engineering Institutes” conducted by  Department of Applied Sciences and Humanities, Rajkiya Engineering College, Mainpuri</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Attended 3-days National workshop on “NAAC Assessment and Accrediation: A Step by Step Process at ChadalawadaRamanamma Engineering College, Tirupathi-517506, Andhra Pradesh.</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Attended Workshop on startup opportunity for youth in 2021, to make India Atmanirbhar  held at Galgotias Engineering College, Greater Noida.</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Attended workshop on National Innovation and Startup policy: Role of technical Institution in Technological Innovation &amp; IPR creation in Nation Building held at Galgotias Engineering College, Greater Noida.</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Attended e-lecture on Pedagogical view of developing 21st-century problem solving and programming skills in budding IT professionals organized by Dr.  A.P.J Abdul Kalam Technical University, Lucknow, U.P.</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Two days’ workshop on “Computational Nanotechnology and Nano electronics” organised by Dept. of Electrical Engineering, SOE, GBU, Gr. Noida.</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National Workshop on Optimization Techniques for Solving Multidisciplinary Research Problems in Engineering Sciences(OTSMRPES-2014).</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One day workshop on Linux from DUCAT.</a:t>
                      </a:r>
                      <a:endParaRPr lang="en-US" sz="1200" kern="1200" dirty="0">
                        <a:solidFill>
                          <a:schemeClr val="tx1"/>
                        </a:solidFill>
                        <a:latin typeface="+mn-lt"/>
                        <a:ea typeface="+mn-ea"/>
                        <a:cs typeface="+mn-cs"/>
                      </a:endParaRPr>
                    </a:p>
                    <a:p>
                      <a:pPr marL="228600" lvl="0" indent="-228600" algn="l" defTabSz="914400" rtl="0" eaLnBrk="1" latinLnBrk="0" hangingPunct="1">
                        <a:lnSpc>
                          <a:spcPct val="70000"/>
                        </a:lnSpc>
                        <a:spcBef>
                          <a:spcPts val="1000"/>
                        </a:spcBef>
                        <a:spcAft>
                          <a:spcPts val="0"/>
                        </a:spcAft>
                        <a:buFont typeface="Arial" panose="020B0604020202020204" pitchFamily="34" charset="0"/>
                        <a:buChar char="•"/>
                      </a:pPr>
                      <a:r>
                        <a:rPr lang="en-GB" sz="1200" kern="1200" dirty="0">
                          <a:solidFill>
                            <a:schemeClr val="tx1"/>
                          </a:solidFill>
                          <a:latin typeface="+mn-lt"/>
                          <a:ea typeface="+mn-ea"/>
                          <a:cs typeface="+mn-cs"/>
                        </a:rPr>
                        <a:t>One day workshop on PHP from DUCAT.</a:t>
                      </a:r>
                    </a:p>
                    <a:p>
                      <a:pPr marL="228600" marR="0" lvl="0" indent="-228600" algn="l" defTabSz="914400" rtl="0" eaLnBrk="1" fontAlgn="auto" latinLnBrk="0" hangingPunct="1">
                        <a:lnSpc>
                          <a:spcPct val="70000"/>
                        </a:lnSpc>
                        <a:spcBef>
                          <a:spcPts val="1000"/>
                        </a:spcBef>
                        <a:spcAft>
                          <a:spcPts val="0"/>
                        </a:spcAft>
                        <a:buClrTx/>
                        <a:buSzTx/>
                        <a:buFont typeface="Arial" panose="020B0604020202020204" pitchFamily="34" charset="0"/>
                        <a:buChar char="•"/>
                        <a:tabLst/>
                        <a:defRPr/>
                      </a:pPr>
                      <a:r>
                        <a:rPr lang="en-GB" altLang="zh-CN" sz="1200" kern="1200" dirty="0">
                          <a:solidFill>
                            <a:schemeClr val="tx1"/>
                          </a:solidFill>
                          <a:latin typeface="+mn-lt"/>
                          <a:ea typeface="+mn-ea"/>
                          <a:cs typeface="+mn-cs"/>
                        </a:rPr>
                        <a:t>Workshop on MATLAB from I.T.S Engineering College.</a:t>
                      </a:r>
                      <a:r>
                        <a:rPr lang="en-US" altLang="zh-CN" sz="1200" kern="1200" dirty="0">
                          <a:solidFill>
                            <a:schemeClr val="tx1"/>
                          </a:solidFill>
                          <a:latin typeface="+mn-lt"/>
                          <a:ea typeface="+mn-ea"/>
                          <a:cs typeface="+mn-cs"/>
                        </a:rPr>
                        <a:t> </a:t>
                      </a:r>
                    </a:p>
                    <a:p>
                      <a:pPr marL="342900" lvl="0" indent="-342900" algn="just">
                        <a:spcAft>
                          <a:spcPts val="0"/>
                        </a:spcAft>
                        <a:buFont typeface="Symbol"/>
                        <a:buChar char=""/>
                      </a:pPr>
                      <a:endParaRPr lang="en-US" sz="900" kern="50" spc="-30" dirty="0">
                        <a:solidFill>
                          <a:srgbClr val="3F3A38"/>
                        </a:solidFill>
                        <a:latin typeface="Arial"/>
                        <a:ea typeface="SimSun"/>
                        <a:cs typeface="Mangal"/>
                      </a:endParaRPr>
                    </a:p>
                  </a:txBody>
                  <a:tcPr marL="0" marR="0" marT="3810" marB="381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pic>
        <p:nvPicPr>
          <p:cNvPr id="7" name="Picture 2" descr="NIET">
            <a:extLst>
              <a:ext uri="{FF2B5EF4-FFF2-40B4-BE49-F238E27FC236}">
                <a16:creationId xmlns:a16="http://schemas.microsoft.com/office/drawing/2014/main" id="{15013BB8-5309-274D-8F46-F42B32F6DF15}"/>
              </a:ext>
            </a:extLst>
          </p:cNvPr>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None/>
            </a:pPr>
            <a:r>
              <a:rPr lang="en-IN" sz="2000" b="1" dirty="0">
                <a:latin typeface="Times New Roman" pitchFamily="18" charset="0"/>
                <a:cs typeface="Times New Roman" pitchFamily="18" charset="0"/>
              </a:rPr>
              <a:t>A) SUMMER</a:t>
            </a:r>
          </a:p>
          <a:p>
            <a:pPr algn="just">
              <a:buNone/>
            </a:pPr>
            <a:r>
              <a:rPr lang="en-IN" sz="2000" dirty="0">
                <a:latin typeface="Times New Roman" pitchFamily="18" charset="0"/>
                <a:cs typeface="Times New Roman" pitchFamily="18" charset="0"/>
              </a:rPr>
              <a:t>B) UNKNOWN</a:t>
            </a:r>
          </a:p>
          <a:p>
            <a:pPr algn="just">
              <a:buNone/>
            </a:pPr>
            <a:r>
              <a:rPr lang="en-IN" sz="2000" dirty="0">
                <a:latin typeface="Times New Roman" pitchFamily="18" charset="0"/>
                <a:cs typeface="Times New Roman" pitchFamily="18" charset="0"/>
              </a:rPr>
              <a:t>C) Compiler error</a:t>
            </a:r>
          </a:p>
          <a:p>
            <a:pPr algn="just">
              <a:buNone/>
            </a:pPr>
            <a:r>
              <a:rPr lang="en-IN" sz="2000" dirty="0">
                <a:latin typeface="Times New Roman" pitchFamily="18" charset="0"/>
                <a:cs typeface="Times New Roman" pitchFamily="18" charset="0"/>
              </a:rPr>
              <a:t>D) None</a:t>
            </a:r>
          </a:p>
          <a:p>
            <a:pPr algn="just">
              <a:buNone/>
            </a:pPr>
            <a:r>
              <a:rPr lang="en-IN" sz="2000" dirty="0">
                <a:latin typeface="Times New Roman" pitchFamily="18" charset="0"/>
                <a:cs typeface="Times New Roman" pitchFamily="18" charset="0"/>
              </a:rPr>
              <a:t>Q10.</a:t>
            </a:r>
            <a:r>
              <a:rPr lang="en-IN" sz="2000" b="1" dirty="0">
                <a:latin typeface="Times New Roman" pitchFamily="18" charset="0"/>
                <a:cs typeface="Times New Roman" pitchFamily="18" charset="0"/>
              </a:rPr>
              <a:t> What is the output of the Java program below?</a:t>
            </a:r>
            <a:endParaRPr lang="en-IN" sz="2000" dirty="0">
              <a:latin typeface="Times New Roman" pitchFamily="18" charset="0"/>
              <a:cs typeface="Times New Roman" pitchFamily="18" charset="0"/>
            </a:endParaRPr>
          </a:p>
          <a:p>
            <a:pPr algn="just">
              <a:buNone/>
            </a:pPr>
            <a:r>
              <a:rPr lang="en-IN" sz="2000" dirty="0">
                <a:latin typeface="Times New Roman" pitchFamily="18" charset="0"/>
                <a:cs typeface="Times New Roman" pitchFamily="18" charset="0"/>
              </a:rPr>
              <a:t>if(3&gt;1) { 4; }</a:t>
            </a:r>
          </a:p>
          <a:p>
            <a:pPr algn="just">
              <a:buNone/>
            </a:pPr>
            <a:r>
              <a:rPr lang="es-ES" sz="2000" dirty="0">
                <a:latin typeface="Times New Roman" pitchFamily="18" charset="0"/>
                <a:cs typeface="Times New Roman" pitchFamily="18" charset="0"/>
              </a:rPr>
              <a:t>A) 0</a:t>
            </a:r>
          </a:p>
          <a:p>
            <a:pPr algn="just">
              <a:buNone/>
            </a:pPr>
            <a:r>
              <a:rPr lang="es-ES" sz="2000" dirty="0">
                <a:latin typeface="Times New Roman" pitchFamily="18" charset="0"/>
                <a:cs typeface="Times New Roman" pitchFamily="18" charset="0"/>
              </a:rPr>
              <a:t>B) 4</a:t>
            </a:r>
          </a:p>
          <a:p>
            <a:pPr algn="just">
              <a:buNone/>
            </a:pPr>
            <a:r>
              <a:rPr lang="es-ES" sz="2000" b="1" dirty="0">
                <a:latin typeface="Times New Roman" pitchFamily="18" charset="0"/>
                <a:cs typeface="Times New Roman" pitchFamily="18" charset="0"/>
              </a:rPr>
              <a:t>C) Compiler error</a:t>
            </a:r>
          </a:p>
          <a:p>
            <a:pPr algn="just">
              <a:buNone/>
            </a:pPr>
            <a:r>
              <a:rPr lang="es-ES" sz="2000" dirty="0">
                <a:latin typeface="Times New Roman" pitchFamily="18" charset="0"/>
                <a:cs typeface="Times New Roman" pitchFamily="18" charset="0"/>
              </a:rPr>
              <a:t>D) None</a:t>
            </a:r>
          </a:p>
          <a:p>
            <a:pPr algn="just">
              <a:buNone/>
            </a:pP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A1D329B-595A-4287-8541-5A9561273DAE}" type="datetime1">
              <a:rPr lang="en-US" smtClean="0"/>
              <a:t>11/15/21</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Surbhi Jha  ACSE0302     OOTS USING JAVA         Unit 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dirty="0"/>
              <a:t>MCQs</a:t>
            </a:r>
            <a:endParaRPr lang="en-IN" sz="3000" dirty="0"/>
          </a:p>
        </p:txBody>
      </p:sp>
      <p:pic>
        <p:nvPicPr>
          <p:cNvPr id="8"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3B7895-C53C-45BD-B493-51E27B3DC0B7}" type="datetime1">
              <a:rPr lang="en-US" smtClean="0"/>
              <a:t>11/15/21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a:extLst>
              <a:ext uri="{FF2B5EF4-FFF2-40B4-BE49-F238E27FC236}">
                <a16:creationId xmlns:a16="http://schemas.microsoft.com/office/drawing/2014/main" id="{324BB6FF-451B-4E36-9556-15FD95B11B7E}"/>
              </a:ext>
            </a:extLst>
          </p:cNvPr>
          <p:cNvSpPr>
            <a:spLocks noGrp="1"/>
          </p:cNvSpPr>
          <p:nvPr>
            <p:ph idx="1"/>
          </p:nvPr>
        </p:nvSpPr>
        <p:spPr>
          <a:xfrm>
            <a:off x="457200" y="1219200"/>
            <a:ext cx="8229600" cy="4906963"/>
          </a:xfrm>
        </p:spPr>
        <p:txBody>
          <a:bodyPr>
            <a:normAutofit/>
          </a:bodyPr>
          <a:lstStyle/>
          <a:p>
            <a:pPr marL="457200" lvl="1" indent="0" algn="ctr">
              <a:buNone/>
            </a:pPr>
            <a:r>
              <a:rPr lang="en-IN" sz="7200" b="1" dirty="0">
                <a:solidFill>
                  <a:schemeClr val="tx2"/>
                </a:solidFill>
                <a:latin typeface="Calibri" panose="020F0502020204030204" pitchFamily="34" charset="0"/>
              </a:rPr>
              <a:t>Thank You</a:t>
            </a:r>
            <a:endParaRPr lang="en-IN" sz="7200" b="1" dirty="0">
              <a:ln w="76200"/>
              <a:solidFill>
                <a:schemeClr val="tx2"/>
              </a:solidFill>
              <a:effectLst>
                <a:outerShdw blurRad="38100" dist="25400" dir="5400000" algn="ctr" rotWithShape="0">
                  <a:srgbClr val="6E747A">
                    <a:alpha val="43000"/>
                  </a:srgbClr>
                </a:outerShdw>
              </a:effectLst>
            </a:endParaRPr>
          </a:p>
        </p:txBody>
      </p:sp>
      <p:sp>
        <p:nvSpPr>
          <p:cNvPr id="9" name="Footer Placeholder 4">
            <a:extLst>
              <a:ext uri="{FF2B5EF4-FFF2-40B4-BE49-F238E27FC236}">
                <a16:creationId xmlns:a16="http://schemas.microsoft.com/office/drawing/2014/main" id="{77C0789E-9F7C-452F-9F64-0AB145392F37}"/>
              </a:ext>
            </a:extLst>
          </p:cNvPr>
          <p:cNvSpPr>
            <a:spLocks noGrp="1"/>
          </p:cNvSpPr>
          <p:nvPr>
            <p:ph type="ftr" sz="quarter" idx="11"/>
          </p:nvPr>
        </p:nvSpPr>
        <p:spPr>
          <a:xfrm>
            <a:off x="2514600" y="6356350"/>
            <a:ext cx="5029200" cy="501650"/>
          </a:xfrm>
        </p:spPr>
        <p:txBody>
          <a:bodyPr anchor="ctr"/>
          <a:lstStyle/>
          <a:p>
            <a:r>
              <a:rPr lang="en-US" dirty="0"/>
              <a:t>Surbhi Jha  ACSE0302     OOTS USING JAVA         Unit 1 </a:t>
            </a:r>
          </a:p>
        </p:txBody>
      </p:sp>
      <p:pic>
        <p:nvPicPr>
          <p:cNvPr id="10" name="Picture 2" descr="NIET"/>
          <p:cNvPicPr>
            <a:picLocks noChangeAspect="1" noChangeArrowheads="1"/>
          </p:cNvPicPr>
          <p:nvPr/>
        </p:nvPicPr>
        <p:blipFill>
          <a:blip r:embed="rId2"/>
          <a:srcRect/>
          <a:stretch>
            <a:fillRect/>
          </a:stretch>
        </p:blipFill>
        <p:spPr bwMode="auto">
          <a:xfrm>
            <a:off x="0" y="80945"/>
            <a:ext cx="1438242" cy="847725"/>
          </a:xfrm>
          <a:prstGeom prst="rect">
            <a:avLst/>
          </a:prstGeom>
          <a:noFill/>
        </p:spPr>
      </p:pic>
    </p:spTree>
    <p:extLst>
      <p:ext uri="{BB962C8B-B14F-4D97-AF65-F5344CB8AC3E}">
        <p14:creationId xmlns:p14="http://schemas.microsoft.com/office/powerpoint/2010/main" val="171089946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4AA5A9-A931-D247-BE9F-2921D0F5B04D}"/>
              </a:ext>
            </a:extLst>
          </p:cNvPr>
          <p:cNvSpPr txBox="1">
            <a:spLocks/>
          </p:cNvSpPr>
          <p:nvPr/>
        </p:nvSpPr>
        <p:spPr>
          <a:xfrm>
            <a:off x="2171700" y="3"/>
            <a:ext cx="58293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a:t>Faculty Profile:</a:t>
            </a:r>
            <a:r>
              <a:rPr lang="en-GB" sz="2400" b="1" dirty="0"/>
              <a:t> Trainings/ Internship </a:t>
            </a:r>
            <a:endParaRPr lang="en-US" sz="2400" dirty="0"/>
          </a:p>
        </p:txBody>
      </p:sp>
      <p:sp>
        <p:nvSpPr>
          <p:cNvPr id="7" name="Rectangle 6"/>
          <p:cNvSpPr/>
          <p:nvPr/>
        </p:nvSpPr>
        <p:spPr>
          <a:xfrm>
            <a:off x="464234" y="1139484"/>
            <a:ext cx="8250702" cy="4251420"/>
          </a:xfrm>
          <a:prstGeom prst="rect">
            <a:avLst/>
          </a:prstGeom>
        </p:spPr>
        <p:txBody>
          <a:bodyPr wrap="square">
            <a:spAutoFit/>
          </a:bodyPr>
          <a:lstStyle/>
          <a:p>
            <a:pPr>
              <a:buFont typeface="Arial" pitchFamily="34" charset="0"/>
              <a:buChar char="•"/>
            </a:pPr>
            <a:r>
              <a:rPr lang="en-GB" sz="1200" b="1" dirty="0"/>
              <a:t>     </a:t>
            </a:r>
            <a:r>
              <a:rPr lang="en-GB" sz="1200" dirty="0"/>
              <a:t>Mapping Skills, Greater Noida</a:t>
            </a:r>
            <a:endParaRPr lang="en-US" sz="1200" dirty="0"/>
          </a:p>
          <a:p>
            <a:pPr lvl="0"/>
            <a:r>
              <a:rPr lang="en-GB" sz="1200" dirty="0"/>
              <a:t>            PythonBootcamp under the guidance of Mapping Skills.</a:t>
            </a:r>
            <a:endParaRPr lang="en-US" sz="1200" dirty="0"/>
          </a:p>
          <a:p>
            <a:r>
              <a:rPr lang="en-GB" sz="1200" dirty="0"/>
              <a:t>            Data Science and Machine Learning in Python</a:t>
            </a:r>
          </a:p>
          <a:p>
            <a:pPr marL="228600" lvl="0" indent="-228600">
              <a:lnSpc>
                <a:spcPct val="70000"/>
              </a:lnSpc>
              <a:spcBef>
                <a:spcPts val="1000"/>
              </a:spcBef>
              <a:buFont typeface="Arial" panose="020B0604020202020204" pitchFamily="34" charset="0"/>
              <a:buChar char="•"/>
            </a:pPr>
            <a:r>
              <a:rPr lang="en-GB" sz="1200" dirty="0"/>
              <a:t>Vocational/Practical Training : MTA (Microsoft Training Associate) certified .NET:</a:t>
            </a:r>
            <a:endParaRPr lang="en-US" sz="1200" dirty="0"/>
          </a:p>
          <a:p>
            <a:pPr marL="228600" lvl="0" indent="-228600">
              <a:lnSpc>
                <a:spcPct val="70000"/>
              </a:lnSpc>
              <a:spcBef>
                <a:spcPts val="1000"/>
              </a:spcBef>
            </a:pPr>
            <a:r>
              <a:rPr lang="en-GB" sz="1200" dirty="0"/>
              <a:t>            Practical (vocational) training under the guidance of ATS </a:t>
            </a:r>
            <a:r>
              <a:rPr lang="en-GB" sz="1200" dirty="0" err="1"/>
              <a:t>Infotech</a:t>
            </a:r>
            <a:endParaRPr lang="en-US" sz="1200" dirty="0"/>
          </a:p>
          <a:p>
            <a:pPr marL="228600" lvl="0" indent="-228600">
              <a:lnSpc>
                <a:spcPct val="70000"/>
              </a:lnSpc>
              <a:spcBef>
                <a:spcPts val="1000"/>
              </a:spcBef>
            </a:pPr>
            <a:r>
              <a:rPr lang="en-GB" sz="1200" dirty="0"/>
              <a:t>            .NET Fundamentals</a:t>
            </a:r>
            <a:endParaRPr lang="en-US" sz="1200" dirty="0"/>
          </a:p>
          <a:p>
            <a:pPr marL="228600" lvl="0" indent="-228600">
              <a:lnSpc>
                <a:spcPct val="70000"/>
              </a:lnSpc>
              <a:spcBef>
                <a:spcPts val="1000"/>
              </a:spcBef>
            </a:pPr>
            <a:r>
              <a:rPr lang="en-GB" sz="1200" dirty="0"/>
              <a:t>            Web Development Fundamentals</a:t>
            </a:r>
          </a:p>
          <a:p>
            <a:pPr marL="228600" lvl="0" indent="-228600">
              <a:lnSpc>
                <a:spcPct val="70000"/>
              </a:lnSpc>
              <a:spcBef>
                <a:spcPts val="1000"/>
              </a:spcBef>
              <a:buFont typeface="Arial" panose="020B0604020202020204" pitchFamily="34" charset="0"/>
              <a:buChar char="•"/>
            </a:pPr>
            <a:r>
              <a:rPr lang="en-GB" sz="1200" dirty="0"/>
              <a:t>Vocational/Practical Training : JAVA from DUCAT, Greater Noida:-</a:t>
            </a:r>
            <a:endParaRPr lang="en-US" sz="1200" dirty="0"/>
          </a:p>
          <a:p>
            <a:pPr marL="228600" lvl="0" indent="-228600">
              <a:lnSpc>
                <a:spcPct val="70000"/>
              </a:lnSpc>
              <a:spcBef>
                <a:spcPts val="1000"/>
              </a:spcBef>
            </a:pPr>
            <a:r>
              <a:rPr lang="en-GB" sz="1200" dirty="0"/>
              <a:t>            Practical (vocational) training under the guidance of DUCAT, Greater Noida.</a:t>
            </a:r>
            <a:endParaRPr lang="en-US" sz="1200" dirty="0"/>
          </a:p>
          <a:p>
            <a:pPr marL="228600" lvl="0" indent="-228600">
              <a:lnSpc>
                <a:spcPct val="70000"/>
              </a:lnSpc>
              <a:spcBef>
                <a:spcPts val="1000"/>
              </a:spcBef>
            </a:pPr>
            <a:r>
              <a:rPr lang="en-US" sz="1200" dirty="0"/>
              <a:t>            </a:t>
            </a:r>
            <a:r>
              <a:rPr lang="en-GB" sz="1200" dirty="0"/>
              <a:t>Core JAVA</a:t>
            </a:r>
            <a:endParaRPr lang="en-US" sz="1200" dirty="0"/>
          </a:p>
          <a:p>
            <a:pPr marL="228600" lvl="0" indent="-228600">
              <a:lnSpc>
                <a:spcPct val="70000"/>
              </a:lnSpc>
              <a:spcBef>
                <a:spcPts val="1000"/>
              </a:spcBef>
            </a:pPr>
            <a:r>
              <a:rPr lang="en-GB" sz="1200" dirty="0"/>
              <a:t>            Advanced JAVA</a:t>
            </a:r>
          </a:p>
          <a:p>
            <a:pPr marL="228600" lvl="0" indent="-228600">
              <a:lnSpc>
                <a:spcPct val="70000"/>
              </a:lnSpc>
              <a:spcBef>
                <a:spcPts val="1000"/>
              </a:spcBef>
              <a:buFont typeface="Arial" panose="020B0604020202020204" pitchFamily="34" charset="0"/>
              <a:buChar char="•"/>
            </a:pPr>
            <a:r>
              <a:rPr lang="en-GB" sz="1200" dirty="0"/>
              <a:t>Internship :C &amp; C++, DUCAT, Greater Noida:</a:t>
            </a:r>
            <a:endParaRPr lang="en-US" sz="1200" dirty="0"/>
          </a:p>
          <a:p>
            <a:pPr marL="228600" lvl="0" indent="-228600">
              <a:lnSpc>
                <a:spcPct val="70000"/>
              </a:lnSpc>
              <a:spcBef>
                <a:spcPts val="1000"/>
              </a:spcBef>
            </a:pPr>
            <a:r>
              <a:rPr lang="en-GB" sz="1200" dirty="0"/>
              <a:t>            Basics of C &amp; C++.</a:t>
            </a:r>
          </a:p>
          <a:p>
            <a:pPr marL="228600" lvl="0" indent="-228600">
              <a:lnSpc>
                <a:spcPct val="70000"/>
              </a:lnSpc>
              <a:spcBef>
                <a:spcPts val="1000"/>
              </a:spcBef>
            </a:pPr>
            <a:endParaRPr lang="en-GB" sz="1200" dirty="0"/>
          </a:p>
          <a:p>
            <a:pPr marL="228600" lvl="0" indent="-228600">
              <a:lnSpc>
                <a:spcPct val="70000"/>
              </a:lnSpc>
              <a:spcBef>
                <a:spcPts val="1000"/>
              </a:spcBef>
            </a:pPr>
            <a:endParaRPr lang="en-GB" sz="1200" dirty="0"/>
          </a:p>
          <a:p>
            <a:pPr marL="228600" lvl="0" indent="-228600">
              <a:lnSpc>
                <a:spcPct val="70000"/>
              </a:lnSpc>
              <a:spcBef>
                <a:spcPts val="1000"/>
              </a:spcBef>
            </a:pPr>
            <a:endParaRPr lang="en-GB" sz="1200" dirty="0"/>
          </a:p>
          <a:p>
            <a:pPr marL="228600" lvl="0" indent="-228600">
              <a:lnSpc>
                <a:spcPct val="70000"/>
              </a:lnSpc>
              <a:spcBef>
                <a:spcPts val="1000"/>
              </a:spcBef>
            </a:pPr>
            <a:endParaRPr lang="en-US" sz="1200" dirty="0"/>
          </a:p>
        </p:txBody>
      </p:sp>
      <p:sp>
        <p:nvSpPr>
          <p:cNvPr id="4" name="Date Placeholder 8"/>
          <p:cNvSpPr>
            <a:spLocks noGrp="1"/>
          </p:cNvSpPr>
          <p:nvPr>
            <p:ph type="dt" sz="half" idx="10"/>
          </p:nvPr>
        </p:nvSpPr>
        <p:spPr>
          <a:xfrm>
            <a:off x="428596" y="6492875"/>
            <a:ext cx="2133600" cy="365125"/>
          </a:xfrm>
        </p:spPr>
        <p:txBody>
          <a:bodyPr/>
          <a:lstStyle/>
          <a:p>
            <a:fld id="{8F8A25AB-BCAB-4B2D-986A-55D6BF466564}" type="datetime1">
              <a:rPr lang="en-US" smtClean="0"/>
              <a:pPr/>
              <a:t>11/15/21</a:t>
            </a:fld>
            <a:endParaRPr lang="en-US" dirty="0"/>
          </a:p>
        </p:txBody>
      </p:sp>
      <p:sp>
        <p:nvSpPr>
          <p:cNvPr id="5" name="Footer Placeholder 4">
            <a:extLst>
              <a:ext uri="{FF2B5EF4-FFF2-40B4-BE49-F238E27FC236}">
                <a16:creationId xmlns:a16="http://schemas.microsoft.com/office/drawing/2014/main" id="{F60777EF-AB41-44CD-AA5B-D3265C73A511}"/>
              </a:ext>
            </a:extLst>
          </p:cNvPr>
          <p:cNvSpPr>
            <a:spLocks noGrp="1"/>
          </p:cNvSpPr>
          <p:nvPr>
            <p:ph type="ftr" sz="quarter" idx="11"/>
          </p:nvPr>
        </p:nvSpPr>
        <p:spPr>
          <a:xfrm>
            <a:off x="2514600" y="6356350"/>
            <a:ext cx="5029200" cy="501650"/>
          </a:xfrm>
        </p:spPr>
        <p:txBody>
          <a:bodyPr anchor="ctr"/>
          <a:lstStyle/>
          <a:p>
            <a:r>
              <a:rPr lang="en-US" dirty="0" err="1"/>
              <a:t>Surbhi</a:t>
            </a:r>
            <a:r>
              <a:rPr lang="en-US" dirty="0"/>
              <a:t> </a:t>
            </a:r>
            <a:r>
              <a:rPr lang="en-US" dirty="0" err="1"/>
              <a:t>Jha</a:t>
            </a:r>
            <a:r>
              <a:rPr lang="en-US" dirty="0"/>
              <a:t>              </a:t>
            </a:r>
            <a:r>
              <a:rPr lang="fi-FI" dirty="0"/>
              <a:t>OOT Using Java</a:t>
            </a:r>
            <a:r>
              <a:rPr lang="en-US" dirty="0"/>
              <a:t>              Unit 1 </a:t>
            </a:r>
          </a:p>
        </p:txBody>
      </p:sp>
      <p:sp>
        <p:nvSpPr>
          <p:cNvPr id="6" name="Slide Number Placeholder 9"/>
          <p:cNvSpPr>
            <a:spLocks noGrp="1"/>
          </p:cNvSpPr>
          <p:nvPr>
            <p:ph type="sldNum" sz="quarter" idx="12"/>
          </p:nvPr>
        </p:nvSpPr>
        <p:spPr>
          <a:xfrm>
            <a:off x="6553200" y="6356350"/>
            <a:ext cx="2133600" cy="365125"/>
          </a:xfrm>
        </p:spPr>
        <p:txBody>
          <a:bodyPr/>
          <a:lstStyle/>
          <a:p>
            <a:fld id="{B6F15528-21DE-4FAA-801E-634DDDAF4B2B}" type="slidenum">
              <a:rPr lang="en-US" smtClean="0"/>
              <a:pPr/>
              <a:t>9</a:t>
            </a:fld>
            <a:endParaRPr lang="en-US"/>
          </a:p>
        </p:txBody>
      </p:sp>
      <p:pic>
        <p:nvPicPr>
          <p:cNvPr id="8" name="Picture 2" descr="NIET">
            <a:extLst>
              <a:ext uri="{FF2B5EF4-FFF2-40B4-BE49-F238E27FC236}">
                <a16:creationId xmlns:a16="http://schemas.microsoft.com/office/drawing/2014/main" id="{8CDE73C3-B82C-2E4B-9C64-6836F2852FFF}"/>
              </a:ext>
            </a:extLst>
          </p:cNvPr>
          <p:cNvPicPr>
            <a:picLocks noChangeAspect="1" noChangeArrowheads="1"/>
          </p:cNvPicPr>
          <p:nvPr/>
        </p:nvPicPr>
        <p:blipFill>
          <a:blip r:embed="rId3"/>
          <a:srcRect/>
          <a:stretch>
            <a:fillRect/>
          </a:stretch>
        </p:blipFill>
        <p:spPr bwMode="auto">
          <a:xfrm>
            <a:off x="0" y="0"/>
            <a:ext cx="1438242" cy="847725"/>
          </a:xfrm>
          <a:prstGeom prst="rect">
            <a:avLst/>
          </a:prstGeom>
          <a:noFill/>
        </p:spPr>
      </p:pic>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12503</TotalTime>
  <Words>6644</Words>
  <Application>Microsoft Macintosh PowerPoint</Application>
  <PresentationFormat>On-screen Show (4:3)</PresentationFormat>
  <Paragraphs>875</Paragraphs>
  <Slides>81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Cambria</vt:lpstr>
      <vt:lpstr>Symbol</vt:lpstr>
      <vt:lpstr>Times New Roman</vt:lpstr>
      <vt:lpstr>Verdana</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Surbhi Jha</cp:lastModifiedBy>
  <cp:revision>343</cp:revision>
  <dcterms:created xsi:type="dcterms:W3CDTF">2006-08-16T00:00:00Z</dcterms:created>
  <dcterms:modified xsi:type="dcterms:W3CDTF">2021-11-15T07:20:49Z</dcterms:modified>
</cp:coreProperties>
</file>